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74" r:id="rId2"/>
    <p:sldId id="503" r:id="rId3"/>
    <p:sldId id="502" r:id="rId4"/>
    <p:sldId id="505" r:id="rId5"/>
    <p:sldId id="543" r:id="rId6"/>
    <p:sldId id="521" r:id="rId7"/>
    <p:sldId id="538" r:id="rId8"/>
    <p:sldId id="539" r:id="rId9"/>
    <p:sldId id="540" r:id="rId10"/>
    <p:sldId id="541" r:id="rId11"/>
    <p:sldId id="542" r:id="rId12"/>
    <p:sldId id="546" r:id="rId13"/>
    <p:sldId id="544" r:id="rId14"/>
    <p:sldId id="545" r:id="rId15"/>
    <p:sldId id="470" r:id="rId16"/>
    <p:sldId id="469" r:id="rId17"/>
    <p:sldId id="504" r:id="rId18"/>
    <p:sldId id="378" r:id="rId19"/>
    <p:sldId id="375" r:id="rId20"/>
    <p:sldId id="376" r:id="rId21"/>
    <p:sldId id="377" r:id="rId22"/>
    <p:sldId id="479" r:id="rId23"/>
    <p:sldId id="508" r:id="rId24"/>
    <p:sldId id="509" r:id="rId25"/>
    <p:sldId id="506" r:id="rId26"/>
    <p:sldId id="531" r:id="rId27"/>
    <p:sldId id="532" r:id="rId28"/>
    <p:sldId id="522" r:id="rId29"/>
    <p:sldId id="468" r:id="rId30"/>
    <p:sldId id="533" r:id="rId31"/>
    <p:sldId id="523" r:id="rId32"/>
    <p:sldId id="537" r:id="rId33"/>
    <p:sldId id="526" r:id="rId34"/>
    <p:sldId id="535" r:id="rId35"/>
    <p:sldId id="536" r:id="rId36"/>
    <p:sldId id="527" r:id="rId37"/>
    <p:sldId id="528" r:id="rId38"/>
    <p:sldId id="524" r:id="rId39"/>
    <p:sldId id="525" r:id="rId40"/>
    <p:sldId id="529" r:id="rId41"/>
    <p:sldId id="530" r:id="rId42"/>
    <p:sldId id="547" r:id="rId43"/>
    <p:sldId id="390" r:id="rId44"/>
    <p:sldId id="443" r:id="rId45"/>
    <p:sldId id="471" r:id="rId46"/>
    <p:sldId id="472" r:id="rId47"/>
    <p:sldId id="371" r:id="rId48"/>
    <p:sldId id="369" r:id="rId49"/>
    <p:sldId id="361" r:id="rId50"/>
    <p:sldId id="507" r:id="rId51"/>
    <p:sldId id="372" r:id="rId52"/>
    <p:sldId id="476" r:id="rId53"/>
    <p:sldId id="370" r:id="rId54"/>
    <p:sldId id="400" r:id="rId55"/>
    <p:sldId id="467" r:id="rId56"/>
    <p:sldId id="481" r:id="rId57"/>
    <p:sldId id="451" r:id="rId58"/>
    <p:sldId id="452" r:id="rId59"/>
    <p:sldId id="453" r:id="rId60"/>
    <p:sldId id="454" r:id="rId61"/>
    <p:sldId id="455" r:id="rId62"/>
    <p:sldId id="456" r:id="rId63"/>
    <p:sldId id="457" r:id="rId64"/>
    <p:sldId id="458" r:id="rId65"/>
    <p:sldId id="459" r:id="rId66"/>
    <p:sldId id="460" r:id="rId67"/>
    <p:sldId id="402" r:id="rId68"/>
    <p:sldId id="406" r:id="rId69"/>
    <p:sldId id="407" r:id="rId70"/>
    <p:sldId id="408" r:id="rId71"/>
    <p:sldId id="409" r:id="rId72"/>
    <p:sldId id="410" r:id="rId73"/>
    <p:sldId id="411" r:id="rId74"/>
    <p:sldId id="313" r:id="rId75"/>
    <p:sldId id="433" r:id="rId76"/>
    <p:sldId id="314" r:id="rId77"/>
    <p:sldId id="317" r:id="rId78"/>
    <p:sldId id="318" r:id="rId79"/>
    <p:sldId id="319" r:id="rId80"/>
    <p:sldId id="331" r:id="rId81"/>
    <p:sldId id="431" r:id="rId82"/>
    <p:sldId id="412" r:id="rId83"/>
    <p:sldId id="413" r:id="rId84"/>
    <p:sldId id="364" r:id="rId85"/>
    <p:sldId id="365" r:id="rId86"/>
    <p:sldId id="330" r:id="rId87"/>
    <p:sldId id="312" r:id="rId88"/>
    <p:sldId id="270" r:id="rId89"/>
    <p:sldId id="272" r:id="rId90"/>
    <p:sldId id="273" r:id="rId91"/>
    <p:sldId id="404" r:id="rId92"/>
    <p:sldId id="381" r:id="rId93"/>
    <p:sldId id="550" r:id="rId94"/>
    <p:sldId id="548" r:id="rId95"/>
    <p:sldId id="399" r:id="rId9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FC9BF37-3763-4F67-836A-AA100CED0224}">
          <p14:sldIdLst>
            <p14:sldId id="274"/>
            <p14:sldId id="503"/>
            <p14:sldId id="502"/>
            <p14:sldId id="505"/>
            <p14:sldId id="543"/>
            <p14:sldId id="521"/>
            <p14:sldId id="538"/>
            <p14:sldId id="539"/>
            <p14:sldId id="540"/>
            <p14:sldId id="541"/>
            <p14:sldId id="542"/>
            <p14:sldId id="546"/>
            <p14:sldId id="544"/>
            <p14:sldId id="545"/>
            <p14:sldId id="470"/>
            <p14:sldId id="469"/>
            <p14:sldId id="504"/>
          </p14:sldIdLst>
        </p14:section>
        <p14:section name="未命名的章節" id="{26ECEE03-6F3D-470A-97FB-E5A74CB5BFD8}">
          <p14:sldIdLst>
            <p14:sldId id="378"/>
            <p14:sldId id="375"/>
            <p14:sldId id="376"/>
            <p14:sldId id="377"/>
            <p14:sldId id="479"/>
            <p14:sldId id="508"/>
            <p14:sldId id="509"/>
          </p14:sldIdLst>
        </p14:section>
        <p14:section name="未命名的章節" id="{8CE526D5-3AF8-4048-B5B6-A5EDDA150043}">
          <p14:sldIdLst>
            <p14:sldId id="506"/>
            <p14:sldId id="531"/>
            <p14:sldId id="532"/>
            <p14:sldId id="522"/>
            <p14:sldId id="468"/>
            <p14:sldId id="533"/>
            <p14:sldId id="523"/>
            <p14:sldId id="537"/>
            <p14:sldId id="526"/>
            <p14:sldId id="535"/>
            <p14:sldId id="536"/>
            <p14:sldId id="527"/>
            <p14:sldId id="528"/>
            <p14:sldId id="524"/>
            <p14:sldId id="525"/>
            <p14:sldId id="529"/>
            <p14:sldId id="530"/>
            <p14:sldId id="547"/>
          </p14:sldIdLst>
        </p14:section>
        <p14:section name="未命名的章節" id="{5C65EFC3-0DCD-4D4A-979A-3A2C629DFFCD}">
          <p14:sldIdLst>
            <p14:sldId id="390"/>
            <p14:sldId id="443"/>
            <p14:sldId id="471"/>
            <p14:sldId id="472"/>
            <p14:sldId id="371"/>
            <p14:sldId id="369"/>
            <p14:sldId id="361"/>
          </p14:sldIdLst>
        </p14:section>
        <p14:section name="未命名的章節" id="{598F22FC-6416-4C0A-AF53-475881429D32}">
          <p14:sldIdLst>
            <p14:sldId id="507"/>
            <p14:sldId id="372"/>
            <p14:sldId id="476"/>
            <p14:sldId id="370"/>
            <p14:sldId id="400"/>
            <p14:sldId id="467"/>
          </p14:sldIdLst>
        </p14:section>
        <p14:section name="未命名的章節" id="{4051A6A9-6BB6-4473-B9EA-B1304FB0EF11}">
          <p14:sldIdLst>
            <p14:sldId id="481"/>
            <p14:sldId id="451"/>
            <p14:sldId id="452"/>
            <p14:sldId id="453"/>
            <p14:sldId id="454"/>
            <p14:sldId id="455"/>
            <p14:sldId id="456"/>
            <p14:sldId id="457"/>
            <p14:sldId id="458"/>
            <p14:sldId id="459"/>
            <p14:sldId id="460"/>
          </p14:sldIdLst>
        </p14:section>
        <p14:section name="未命名的章節" id="{70DF1972-F1C7-434E-8A21-1E082156FB6A}">
          <p14:sldIdLst>
            <p14:sldId id="402"/>
            <p14:sldId id="406"/>
            <p14:sldId id="407"/>
            <p14:sldId id="408"/>
            <p14:sldId id="409"/>
            <p14:sldId id="410"/>
            <p14:sldId id="411"/>
            <p14:sldId id="313"/>
            <p14:sldId id="433"/>
            <p14:sldId id="314"/>
            <p14:sldId id="317"/>
            <p14:sldId id="318"/>
            <p14:sldId id="319"/>
            <p14:sldId id="331"/>
            <p14:sldId id="431"/>
            <p14:sldId id="412"/>
            <p14:sldId id="413"/>
            <p14:sldId id="364"/>
            <p14:sldId id="365"/>
            <p14:sldId id="330"/>
            <p14:sldId id="312"/>
            <p14:sldId id="270"/>
            <p14:sldId id="272"/>
            <p14:sldId id="273"/>
          </p14:sldIdLst>
        </p14:section>
        <p14:section name="未命名的章節" id="{CAE8D915-B346-4D5A-9351-5577E11D17A4}">
          <p14:sldIdLst>
            <p14:sldId id="404"/>
            <p14:sldId id="381"/>
            <p14:sldId id="550"/>
            <p14:sldId id="548"/>
            <p14:sldId id="39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86" y="6"/>
      </p:cViewPr>
      <p:guideLst>
        <p:guide orient="horz" pos="2160"/>
        <p:guide pos="2880"/>
      </p:guideLst>
    </p:cSldViewPr>
  </p:slideViewPr>
  <p:notesTextViewPr>
    <p:cViewPr>
      <p:scale>
        <a:sx n="1" d="1"/>
        <a:sy n="1" d="1"/>
      </p:scale>
      <p:origin x="0" y="0"/>
    </p:cViewPr>
  </p:notesTextViewPr>
  <p:sorterViewPr>
    <p:cViewPr>
      <p:scale>
        <a:sx n="100" d="100"/>
        <a:sy n="100" d="100"/>
      </p:scale>
      <p:origin x="0" y="287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9272E-6652-414B-B0E9-E50A846A9162}" type="datetimeFigureOut">
              <a:rPr lang="zh-TW" altLang="en-US" smtClean="0"/>
              <a:t>2018/7/30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D4AEB2-C193-48ED-9EEF-C89B3ACE6269}" type="slidenum">
              <a:rPr lang="zh-TW" altLang="en-US" smtClean="0"/>
              <a:t>‹#›</a:t>
            </a:fld>
            <a:endParaRPr lang="zh-TW" altLang="en-US"/>
          </a:p>
        </p:txBody>
      </p:sp>
    </p:spTree>
    <p:extLst>
      <p:ext uri="{BB962C8B-B14F-4D97-AF65-F5344CB8AC3E}">
        <p14:creationId xmlns:p14="http://schemas.microsoft.com/office/powerpoint/2010/main" val="136682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4F7EDCB-D14D-40FE-957C-2F71FB3DA377}" type="datetime1">
              <a:rPr lang="zh-TW" altLang="en-US" smtClean="0"/>
              <a:t>2018/7/30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97326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3E677E4-B63C-4678-9F5C-1DA31D5C22D2}" type="datetime1">
              <a:rPr lang="zh-TW" altLang="en-US" smtClean="0"/>
              <a:t>2018/7/30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526851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2C0D185-583D-4201-B00D-48235F485235}" type="datetime1">
              <a:rPr lang="zh-TW" altLang="en-US" smtClean="0"/>
              <a:t>2018/7/30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268863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EF66D9C-076B-4A67-BEE0-1316649B4D13}" type="datetime1">
              <a:rPr lang="zh-TW" altLang="en-US" smtClean="0"/>
              <a:t>2018/7/30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21599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101CD28-8F35-4FF0-BCC5-AFC9AFF876CD}" type="datetime1">
              <a:rPr lang="zh-TW" altLang="en-US" smtClean="0"/>
              <a:t>2018/7/30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78018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744281C5-EB25-4459-965F-D991125ABD9D}" type="datetime1">
              <a:rPr lang="zh-TW" altLang="en-US" smtClean="0"/>
              <a:t>2018/7/30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879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0C9C865-1638-4692-8ABF-610F28D65EEA}" type="datetime1">
              <a:rPr lang="zh-TW" altLang="en-US" smtClean="0"/>
              <a:t>2018/7/30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700532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3BB8CFF-FFC8-4420-92C0-950B6B49EF66}" type="datetime1">
              <a:rPr lang="zh-TW" altLang="en-US" smtClean="0"/>
              <a:t>2018/7/30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368838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A994AA2-0086-46B2-9E5F-D6796961ADD1}" type="datetime1">
              <a:rPr lang="zh-TW" altLang="en-US" smtClean="0"/>
              <a:t>2018/7/30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402928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C78855A-63CC-423D-97F7-0EB855D9DE87}" type="datetime1">
              <a:rPr lang="zh-TW" altLang="en-US" smtClean="0"/>
              <a:t>2018/7/30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7383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47A96FB1-600A-42C5-B13E-1666D2E3333E}" type="datetime1">
              <a:rPr lang="zh-TW" altLang="en-US" smtClean="0"/>
              <a:t>2018/7/30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2191079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59F10-E8A9-4E87-9477-49F942289AC8}" type="datetime1">
              <a:rPr lang="zh-TW" altLang="en-US" smtClean="0"/>
              <a:t>2018/7/30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C5E68-8E8F-413E-B9EF-039BBE8E841D}" type="slidenum">
              <a:rPr lang="zh-TW" altLang="en-US" smtClean="0"/>
              <a:t>‹#›</a:t>
            </a:fld>
            <a:endParaRPr lang="zh-TW" altLang="en-US"/>
          </a:p>
        </p:txBody>
      </p:sp>
    </p:spTree>
    <p:extLst>
      <p:ext uri="{BB962C8B-B14F-4D97-AF65-F5344CB8AC3E}">
        <p14:creationId xmlns:p14="http://schemas.microsoft.com/office/powerpoint/2010/main" val="2756230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google.com.tw/url?sa=i&amp;rct=j&amp;q=&amp;esrc=s&amp;source=images&amp;cd=&amp;cad=rja&amp;uact=8&amp;ved=2ahUKEwiM5eC13tTbAhXJmZQKHUGwB38QjRx6BAgBEAU&amp;url=https://m.sohu.com/n/497421340/&amp;psig=AOvVaw0syxcDfRq7_u5NrXPKCAdp&amp;ust=1529119992851293"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oogle.com.tw/url?sa=i&amp;rct=j&amp;q=&amp;esrc=s&amp;source=images&amp;cd=&amp;cad=rja&amp;uact=8&amp;ved=2ahUKEwih1MXA5tTbAhVEjJQKHapGBTIQjRx6BAgBEAU&amp;url=https://www.quora.com/Why-is-IOTA-the-future&amp;psig=AOvVaw2kXrK72hjLG0a7NtbQJRZu&amp;ust=1529122267776562"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anders.com/blockchai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lamport.or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nders.com/blockchai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www.youtube.com/watch?v=N_HJZmMmMG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redirect?q=http://ppt.cc/ZaCq&amp;event=video_description&amp;v=N_HJZmMmMGE&amp;redir_token=cN2CPluDmd_rId3tlPQyeQkyMdF8MTUyNzA1NjQ5NkAxNTI2OTcwMDk2" TargetMode="External"/><Relationship Id="rId2" Type="http://schemas.openxmlformats.org/officeDocument/2006/relationships/hyperlink" Target="https://www.youtube.com/watch?v=N_HJZmMmMGE" TargetMode="External"/><Relationship Id="rId1" Type="http://schemas.openxmlformats.org/officeDocument/2006/relationships/slideLayout" Target="../slideLayouts/slideLayout2.xml"/><Relationship Id="rId4" Type="http://schemas.openxmlformats.org/officeDocument/2006/relationships/hyperlink" Target="https://www.youtube.com/redirect?q=http://ppt.cc/65Ks&amp;event=video_description&amp;v=N_HJZmMmMGE&amp;redir_token=cN2CPluDmd_rId3tlPQyeQkyMdF8MTUyNzA1NjQ5NkAxNTI2OTcwMDk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598935"/>
            <a:ext cx="7772400" cy="1470025"/>
          </a:xfrm>
        </p:spPr>
        <p:txBody>
          <a:bodyPr>
            <a:noAutofit/>
          </a:bodyPr>
          <a:lstStyle/>
          <a:p>
            <a:r>
              <a:rPr lang="zh-TW" altLang="en-US" sz="5400" dirty="0">
                <a:latin typeface="+mj-ea"/>
              </a:rPr>
              <a:t>基於區塊鏈</a:t>
            </a:r>
            <a:r>
              <a:rPr lang="en-US" altLang="zh-TW" sz="5400" dirty="0">
                <a:latin typeface="+mj-ea"/>
              </a:rPr>
              <a:t>2.0</a:t>
            </a:r>
            <a:r>
              <a:rPr lang="zh-TW" altLang="en-US" sz="5400" dirty="0">
                <a:latin typeface="+mj-ea"/>
              </a:rPr>
              <a:t>智慧素養教育合約的初探研究</a:t>
            </a:r>
          </a:p>
        </p:txBody>
      </p:sp>
      <p:sp>
        <p:nvSpPr>
          <p:cNvPr id="3" name="副標題 2"/>
          <p:cNvSpPr>
            <a:spLocks noGrp="1"/>
          </p:cNvSpPr>
          <p:nvPr>
            <p:ph type="subTitle" idx="1"/>
          </p:nvPr>
        </p:nvSpPr>
        <p:spPr/>
        <p:txBody>
          <a:bodyPr>
            <a:normAutofit fontScale="85000" lnSpcReduction="20000"/>
          </a:bodyPr>
          <a:lstStyle/>
          <a:p>
            <a:r>
              <a:rPr lang="zh-TW" altLang="en-US" sz="6000" b="1" dirty="0" smtClean="0">
                <a:solidFill>
                  <a:schemeClr val="tx1"/>
                </a:solidFill>
              </a:rPr>
              <a:t>林億雄 博士</a:t>
            </a:r>
            <a:endParaRPr lang="en-US" altLang="zh-TW" sz="6000" b="1" dirty="0" smtClean="0">
              <a:solidFill>
                <a:schemeClr val="tx1"/>
              </a:solidFill>
            </a:endParaRPr>
          </a:p>
          <a:p>
            <a:r>
              <a:rPr lang="zh-TW" altLang="en-US" sz="3600" b="1" dirty="0">
                <a:solidFill>
                  <a:schemeClr val="tx1"/>
                </a:solidFill>
              </a:rPr>
              <a:t>台灣</a:t>
            </a:r>
            <a:r>
              <a:rPr lang="zh-TW" altLang="en-US" sz="3600" b="1" dirty="0" smtClean="0">
                <a:solidFill>
                  <a:schemeClr val="tx1"/>
                </a:solidFill>
              </a:rPr>
              <a:t>首府大學教研所</a:t>
            </a:r>
            <a:endParaRPr lang="en-US" altLang="zh-TW" sz="3600" b="1" dirty="0" smtClean="0">
              <a:solidFill>
                <a:schemeClr val="tx1"/>
              </a:solidFill>
            </a:endParaRPr>
          </a:p>
          <a:p>
            <a:r>
              <a:rPr lang="en-US" altLang="zh-TW" sz="3600" b="1" dirty="0" smtClean="0">
                <a:solidFill>
                  <a:schemeClr val="tx1"/>
                </a:solidFill>
              </a:rPr>
              <a:t>yhslin@tsu.edu.tw</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a:t>
            </a:fld>
            <a:endParaRPr lang="zh-TW" altLang="en-US"/>
          </a:p>
        </p:txBody>
      </p:sp>
    </p:spTree>
    <p:extLst>
      <p:ext uri="{BB962C8B-B14F-4D97-AF65-F5344CB8AC3E}">
        <p14:creationId xmlns:p14="http://schemas.microsoft.com/office/powerpoint/2010/main" val="4288320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Bitcoin </a:t>
            </a:r>
            <a:r>
              <a:rPr lang="en-US" altLang="zh-TW" dirty="0" smtClean="0"/>
              <a:t>Difficulty 2018/05</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10</a:t>
            </a:fld>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8352928" cy="443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橢圓 4"/>
          <p:cNvSpPr/>
          <p:nvPr/>
        </p:nvSpPr>
        <p:spPr>
          <a:xfrm>
            <a:off x="1331640" y="1340768"/>
            <a:ext cx="2304256"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88290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Bitcoin Difficulty </a:t>
            </a:r>
            <a:r>
              <a:rPr lang="en-US" altLang="zh-TW" dirty="0" smtClean="0"/>
              <a:t>2018/07</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11</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1682"/>
            <a:ext cx="9144000" cy="4806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橢圓 5"/>
          <p:cNvSpPr/>
          <p:nvPr/>
        </p:nvSpPr>
        <p:spPr>
          <a:xfrm>
            <a:off x="1475656" y="1412776"/>
            <a:ext cx="2088232" cy="12961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9309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BTC</a:t>
            </a:r>
            <a:r>
              <a:rPr lang="zh-TW" altLang="en-US" dirty="0" smtClean="0"/>
              <a:t>、</a:t>
            </a:r>
            <a:r>
              <a:rPr lang="en-US" altLang="zh-TW" dirty="0" smtClean="0"/>
              <a:t>ETH</a:t>
            </a:r>
            <a:r>
              <a:rPr lang="zh-TW" altLang="en-US" dirty="0" smtClean="0"/>
              <a:t> 報價 </a:t>
            </a:r>
            <a:r>
              <a:rPr lang="en-US" altLang="zh-TW" dirty="0" smtClean="0"/>
              <a:t>2018/05</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09" y="1196752"/>
            <a:ext cx="8688710" cy="5185788"/>
          </a:xfrm>
          <a:prstGeom prst="rect">
            <a:avLst/>
          </a:prstGeom>
        </p:spPr>
      </p:pic>
      <p:sp>
        <p:nvSpPr>
          <p:cNvPr id="5" name="橢圓 4"/>
          <p:cNvSpPr/>
          <p:nvPr/>
        </p:nvSpPr>
        <p:spPr>
          <a:xfrm>
            <a:off x="203770" y="3284984"/>
            <a:ext cx="2784054" cy="4326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203770" y="3789040"/>
            <a:ext cx="2784054" cy="4959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投影片編號版面配置區 7"/>
          <p:cNvSpPr>
            <a:spLocks noGrp="1"/>
          </p:cNvSpPr>
          <p:nvPr>
            <p:ph type="sldNum" sz="quarter" idx="12"/>
          </p:nvPr>
        </p:nvSpPr>
        <p:spPr/>
        <p:txBody>
          <a:bodyPr/>
          <a:lstStyle/>
          <a:p>
            <a:fld id="{98DC5E68-8E8F-413E-B9EF-039BBE8E841D}" type="slidenum">
              <a:rPr lang="zh-TW" altLang="en-US" smtClean="0"/>
              <a:t>12</a:t>
            </a:fld>
            <a:endParaRPr lang="zh-TW" altLang="en-US"/>
          </a:p>
        </p:txBody>
      </p:sp>
    </p:spTree>
    <p:extLst>
      <p:ext uri="{BB962C8B-B14F-4D97-AF65-F5344CB8AC3E}">
        <p14:creationId xmlns:p14="http://schemas.microsoft.com/office/powerpoint/2010/main" val="1976053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13</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32656"/>
            <a:ext cx="8255002" cy="597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080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14</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6236"/>
            <a:ext cx="7056784" cy="6767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9024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金融海嘯促使區塊鏈發展</a:t>
            </a:r>
            <a:endParaRPr lang="zh-TW" altLang="en-US" dirty="0"/>
          </a:p>
        </p:txBody>
      </p:sp>
      <p:sp>
        <p:nvSpPr>
          <p:cNvPr id="3" name="內容版面配置區 2"/>
          <p:cNvSpPr>
            <a:spLocks noGrp="1"/>
          </p:cNvSpPr>
          <p:nvPr>
            <p:ph idx="1"/>
          </p:nvPr>
        </p:nvSpPr>
        <p:spPr>
          <a:xfrm>
            <a:off x="457200" y="1600200"/>
            <a:ext cx="8435280" cy="4525963"/>
          </a:xfrm>
        </p:spPr>
        <p:txBody>
          <a:bodyPr>
            <a:normAutofit fontScale="62500" lnSpcReduction="20000"/>
          </a:bodyPr>
          <a:lstStyle/>
          <a:p>
            <a:r>
              <a:rPr lang="zh-TW" altLang="en-US" dirty="0"/>
              <a:t>號稱史上最嚴格個資保護法的歐盟</a:t>
            </a:r>
            <a:r>
              <a:rPr lang="en-US" altLang="zh-TW" dirty="0"/>
              <a:t>GDPR</a:t>
            </a:r>
            <a:r>
              <a:rPr lang="zh-TW" altLang="en-US" dirty="0"/>
              <a:t>於</a:t>
            </a:r>
            <a:r>
              <a:rPr lang="en-US" altLang="zh-TW" dirty="0"/>
              <a:t>2018</a:t>
            </a:r>
            <a:r>
              <a:rPr lang="zh-TW" altLang="en-US" dirty="0"/>
              <a:t>年上路。 </a:t>
            </a:r>
            <a:endParaRPr lang="en-US" altLang="zh-TW" dirty="0" smtClean="0"/>
          </a:p>
          <a:p>
            <a:endParaRPr lang="en-US" altLang="zh-TW" dirty="0" smtClean="0"/>
          </a:p>
          <a:p>
            <a:r>
              <a:rPr lang="en-US" altLang="zh-TW" dirty="0" smtClean="0"/>
              <a:t>2008</a:t>
            </a:r>
            <a:r>
              <a:rPr lang="zh-TW" altLang="en-US" dirty="0"/>
              <a:t>年</a:t>
            </a:r>
            <a:r>
              <a:rPr lang="en-US" altLang="zh-TW" dirty="0"/>
              <a:t>9</a:t>
            </a:r>
            <a:r>
              <a:rPr lang="zh-TW" altLang="en-US" dirty="0"/>
              <a:t>月，以雷曼兄弟（</a:t>
            </a:r>
            <a:r>
              <a:rPr lang="en-US" altLang="zh-TW" dirty="0"/>
              <a:t>Lehman Brothers Holdings Inc.</a:t>
            </a:r>
            <a:r>
              <a:rPr lang="zh-TW" altLang="en-US" dirty="0"/>
              <a:t>）倒閉為開端，金融海嘯在美國爆發並向全世界蔓延。為應付危機，各國政府採取量化寬鬆等措施，救助由於自身過失而陷入危機的大型金融機構。這些措施帶來了廣泛的質疑，並一度引發了「佔領華爾街」運動，各界對政府的信心開始動搖</a:t>
            </a:r>
            <a:r>
              <a:rPr lang="zh-TW" altLang="en-US" dirty="0" smtClean="0"/>
              <a:t>。</a:t>
            </a:r>
            <a:endParaRPr lang="en-US" altLang="zh-TW" dirty="0" smtClean="0"/>
          </a:p>
          <a:p>
            <a:pPr marL="0" indent="0">
              <a:buNone/>
            </a:pPr>
            <a:endParaRPr lang="en-US" altLang="zh-TW" dirty="0" smtClean="0"/>
          </a:p>
          <a:p>
            <a:r>
              <a:rPr lang="zh-TW" altLang="en-US" dirty="0" smtClean="0"/>
              <a:t>中</a:t>
            </a:r>
            <a:r>
              <a:rPr lang="zh-TW" altLang="en-US" dirty="0"/>
              <a:t>本聰</a:t>
            </a:r>
            <a:r>
              <a:rPr lang="en-US" altLang="zh-TW" dirty="0"/>
              <a:t>(2008)</a:t>
            </a:r>
            <a:r>
              <a:rPr lang="zh-TW" altLang="en-US" dirty="0"/>
              <a:t> 發表了一篇名為</a:t>
            </a:r>
            <a:r>
              <a:rPr lang="en-US" altLang="zh-TW" dirty="0"/>
              <a:t>《</a:t>
            </a:r>
            <a:r>
              <a:rPr lang="zh-TW" altLang="en-US" dirty="0"/>
              <a:t>比特幣：一種對等式的電子現金系統</a:t>
            </a:r>
            <a:r>
              <a:rPr lang="en-US" altLang="zh-TW" dirty="0"/>
              <a:t>》</a:t>
            </a:r>
            <a:endParaRPr lang="zh-TW" altLang="en-US" dirty="0"/>
          </a:p>
          <a:p>
            <a:endParaRPr lang="en-US" altLang="zh-TW" dirty="0" smtClean="0"/>
          </a:p>
          <a:p>
            <a:r>
              <a:rPr lang="en-US" altLang="zh-TW" dirty="0"/>
              <a:t>Bill Gates (1994) Said </a:t>
            </a:r>
            <a:r>
              <a:rPr lang="en-US" altLang="zh-TW" dirty="0" smtClean="0"/>
              <a:t>That</a:t>
            </a:r>
            <a:r>
              <a:rPr lang="zh-TW" altLang="en-US" dirty="0" smtClean="0"/>
              <a:t> </a:t>
            </a:r>
            <a:r>
              <a:rPr lang="en-US" altLang="zh-TW" dirty="0" smtClean="0"/>
              <a:t> </a:t>
            </a:r>
            <a:r>
              <a:rPr lang="en-US" altLang="zh-TW" b="1" dirty="0">
                <a:solidFill>
                  <a:srgbClr val="FF0000"/>
                </a:solidFill>
              </a:rPr>
              <a:t>'Banking Is Necessary, Banks Are Not</a:t>
            </a:r>
            <a:r>
              <a:rPr lang="en-US" altLang="zh-TW" dirty="0"/>
              <a:t>' . </a:t>
            </a:r>
          </a:p>
          <a:p>
            <a:endParaRPr lang="en-US" altLang="zh-TW" dirty="0"/>
          </a:p>
          <a:p>
            <a:r>
              <a:rPr lang="zh-TW" altLang="en-US" dirty="0" smtClean="0"/>
              <a:t>馬雲</a:t>
            </a:r>
            <a:r>
              <a:rPr lang="en-US" altLang="zh-TW" dirty="0" smtClean="0"/>
              <a:t>(2018)</a:t>
            </a:r>
            <a:r>
              <a:rPr lang="zh-TW" altLang="en-US" dirty="0"/>
              <a:t> </a:t>
            </a:r>
            <a:r>
              <a:rPr lang="zh-TW" altLang="en-US" dirty="0" smtClean="0"/>
              <a:t>主張</a:t>
            </a:r>
            <a:r>
              <a:rPr lang="zh-TW" altLang="en-US" dirty="0"/>
              <a:t>不應奢望以投資區塊鏈來一夕致富，比特幣是</a:t>
            </a:r>
            <a:r>
              <a:rPr lang="zh-TW" altLang="en-US" dirty="0" smtClean="0"/>
              <a:t>泡沫。</a:t>
            </a:r>
            <a:r>
              <a:rPr lang="zh-TW" altLang="en-US" dirty="0"/>
              <a:t>他強調，投資區塊鏈技術是為了</a:t>
            </a:r>
            <a:r>
              <a:rPr lang="zh-TW" altLang="en-US" b="1" dirty="0">
                <a:solidFill>
                  <a:srgbClr val="FF0000"/>
                </a:solidFill>
              </a:rPr>
              <a:t>解決數據隱私、安全和可持續性問題</a:t>
            </a:r>
            <a:r>
              <a:rPr lang="zh-TW" altLang="en-US" dirty="0"/>
              <a:t>，並不是一種投機的標的。比特幣是區塊鏈技術的第一個應用，但現在區塊鏈不只是比特幣</a:t>
            </a:r>
            <a:r>
              <a:rPr lang="zh-TW" altLang="en-US" dirty="0" smtClean="0"/>
              <a:t>。</a:t>
            </a:r>
            <a:endParaRPr lang="en-US" altLang="zh-TW" dirty="0" smtClean="0"/>
          </a:p>
          <a:p>
            <a:endParaRPr lang="en-US" altLang="zh-TW" dirty="0"/>
          </a:p>
          <a:p>
            <a:endParaRPr lang="en-US" altLang="zh-TW" dirty="0" smtClean="0"/>
          </a:p>
          <a:p>
            <a:endParaRPr lang="en-US" altLang="zh-TW"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15</a:t>
            </a:fld>
            <a:endParaRPr lang="zh-TW" altLang="en-US"/>
          </a:p>
        </p:txBody>
      </p:sp>
    </p:spTree>
    <p:extLst>
      <p:ext uri="{BB962C8B-B14F-4D97-AF65-F5344CB8AC3E}">
        <p14:creationId xmlns:p14="http://schemas.microsoft.com/office/powerpoint/2010/main" val="3323586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16</a:t>
            </a:fld>
            <a:endParaRPr lang="zh-TW" altLang="en-US"/>
          </a:p>
        </p:txBody>
      </p:sp>
      <p:sp>
        <p:nvSpPr>
          <p:cNvPr id="3" name="矩形 2"/>
          <p:cNvSpPr/>
          <p:nvPr/>
        </p:nvSpPr>
        <p:spPr>
          <a:xfrm>
            <a:off x="1187624" y="5225653"/>
            <a:ext cx="6984776" cy="923330"/>
          </a:xfrm>
          <a:prstGeom prst="rect">
            <a:avLst/>
          </a:prstGeom>
        </p:spPr>
        <p:txBody>
          <a:bodyPr wrap="square">
            <a:spAutoFit/>
          </a:bodyPr>
          <a:lstStyle/>
          <a:p>
            <a:r>
              <a:rPr lang="en-US" altLang="zh-TW" dirty="0"/>
              <a:t>《</a:t>
            </a:r>
            <a:r>
              <a:rPr lang="zh-TW" altLang="en-US" dirty="0"/>
              <a:t>大賣空</a:t>
            </a:r>
            <a:r>
              <a:rPr lang="en-US" altLang="zh-TW" dirty="0"/>
              <a:t>》</a:t>
            </a:r>
            <a:r>
              <a:rPr lang="zh-TW" altLang="en-US" dirty="0"/>
              <a:t>是一部</a:t>
            </a:r>
            <a:r>
              <a:rPr lang="en-US" altLang="zh-TW" dirty="0"/>
              <a:t>2015</a:t>
            </a:r>
            <a:r>
              <a:rPr lang="zh-TW" altLang="en-US" dirty="0"/>
              <a:t>年美國劇情片，是亞當</a:t>
            </a:r>
            <a:r>
              <a:rPr lang="en-US" altLang="zh-TW" dirty="0"/>
              <a:t>·</a:t>
            </a:r>
            <a:r>
              <a:rPr lang="zh-TW" altLang="en-US" dirty="0"/>
              <a:t>麥凱執導並和查爾斯</a:t>
            </a:r>
            <a:r>
              <a:rPr lang="en-US" altLang="zh-TW" dirty="0"/>
              <a:t>·</a:t>
            </a:r>
            <a:r>
              <a:rPr lang="zh-TW" altLang="en-US" dirty="0"/>
              <a:t>蘭道夫共同編劇。改編自麥可</a:t>
            </a:r>
            <a:r>
              <a:rPr lang="en-US" altLang="zh-TW" dirty="0"/>
              <a:t>·</a:t>
            </a:r>
            <a:r>
              <a:rPr lang="zh-TW" altLang="en-US" dirty="0"/>
              <a:t>路易斯的</a:t>
            </a:r>
            <a:r>
              <a:rPr lang="en-US" altLang="zh-TW" dirty="0"/>
              <a:t>2010</a:t>
            </a:r>
            <a:r>
              <a:rPr lang="zh-TW" altLang="en-US" dirty="0"/>
              <a:t>年同名書籍，主要描述</a:t>
            </a:r>
            <a:r>
              <a:rPr lang="en-US" altLang="zh-TW" dirty="0"/>
              <a:t>2007</a:t>
            </a:r>
            <a:r>
              <a:rPr lang="zh-TW" altLang="en-US" dirty="0"/>
              <a:t>年</a:t>
            </a:r>
            <a:r>
              <a:rPr lang="en-US" altLang="zh-TW" dirty="0"/>
              <a:t>–2008</a:t>
            </a:r>
            <a:r>
              <a:rPr lang="zh-TW" altLang="en-US" dirty="0"/>
              <a:t>年環球金融危機和泡沫經濟時期所發生的</a:t>
            </a:r>
            <a:r>
              <a:rPr lang="zh-TW" altLang="en-US" dirty="0" smtClean="0"/>
              <a:t>故事。</a:t>
            </a:r>
            <a:r>
              <a:rPr lang="en-US" altLang="zh-TW" b="1" u="sng" dirty="0" smtClean="0">
                <a:solidFill>
                  <a:schemeClr val="tx2">
                    <a:lumMod val="75000"/>
                  </a:schemeClr>
                </a:solidFill>
                <a:effectLst>
                  <a:outerShdw blurRad="38100" dist="38100" dir="2700000" algn="tl">
                    <a:srgbClr val="000000">
                      <a:alpha val="43137"/>
                    </a:srgbClr>
                  </a:outerShdw>
                </a:effectLst>
              </a:rPr>
              <a:t>(</a:t>
            </a:r>
            <a:r>
              <a:rPr lang="zh-TW" altLang="en-US" b="1" u="sng" dirty="0" smtClean="0">
                <a:solidFill>
                  <a:schemeClr val="tx2">
                    <a:lumMod val="75000"/>
                  </a:schemeClr>
                </a:solidFill>
                <a:effectLst>
                  <a:outerShdw blurRad="38100" dist="38100" dir="2700000" algn="tl">
                    <a:srgbClr val="000000">
                      <a:alpha val="43137"/>
                    </a:srgbClr>
                  </a:outerShdw>
                </a:effectLst>
              </a:rPr>
              <a:t>影片</a:t>
            </a:r>
            <a:r>
              <a:rPr lang="en-US" altLang="zh-TW" b="1" u="sng" dirty="0">
                <a:solidFill>
                  <a:schemeClr val="tx2">
                    <a:lumMod val="75000"/>
                  </a:schemeClr>
                </a:solidFill>
                <a:effectLst>
                  <a:outerShdw blurRad="38100" dist="38100" dir="2700000" algn="tl">
                    <a:srgbClr val="000000">
                      <a:alpha val="43137"/>
                    </a:srgbClr>
                  </a:outerShdw>
                </a:effectLst>
              </a:rPr>
              <a:t>2</a:t>
            </a:r>
            <a:r>
              <a:rPr lang="en-US" altLang="zh-TW" b="1" dirty="0" smtClean="0"/>
              <a:t>)</a:t>
            </a:r>
            <a:endParaRPr lang="zh-TW" alt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9" y="692696"/>
            <a:ext cx="6480719"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1466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隱私權</a:t>
            </a:r>
            <a:r>
              <a:rPr lang="zh-TW" altLang="en-US" dirty="0" smtClean="0"/>
              <a:t> </a:t>
            </a:r>
            <a:r>
              <a:rPr lang="en-US" altLang="zh-TW" dirty="0" smtClean="0"/>
              <a:t>-</a:t>
            </a:r>
            <a:r>
              <a:rPr lang="zh-TW" altLang="en-US" dirty="0" smtClean="0"/>
              <a:t> </a:t>
            </a:r>
            <a:r>
              <a:rPr lang="zh-TW" altLang="en-US" sz="3600" b="1" dirty="0" smtClean="0"/>
              <a:t>健康</a:t>
            </a:r>
            <a:r>
              <a:rPr lang="zh-TW" altLang="en-US" sz="3600" b="1" dirty="0"/>
              <a:t>區塊</a:t>
            </a:r>
            <a:r>
              <a:rPr lang="zh-TW" altLang="en-US" sz="3600" b="1" dirty="0" smtClean="0"/>
              <a:t>鏈的觀念啟發</a:t>
            </a:r>
            <a:endParaRPr lang="zh-TW" altLang="en-US" sz="3600" dirty="0"/>
          </a:p>
        </p:txBody>
      </p:sp>
      <p:sp>
        <p:nvSpPr>
          <p:cNvPr id="6" name="內容版面配置區 5"/>
          <p:cNvSpPr>
            <a:spLocks noGrp="1"/>
          </p:cNvSpPr>
          <p:nvPr>
            <p:ph idx="1"/>
          </p:nvPr>
        </p:nvSpPr>
        <p:spPr>
          <a:xfrm>
            <a:off x="457200" y="1600200"/>
            <a:ext cx="8229600" cy="4925144"/>
          </a:xfrm>
        </p:spPr>
        <p:txBody>
          <a:bodyPr>
            <a:normAutofit fontScale="70000" lnSpcReduction="20000"/>
          </a:bodyPr>
          <a:lstStyle/>
          <a:p>
            <a:r>
              <a:rPr lang="zh-TW" altLang="en-US" dirty="0"/>
              <a:t>區塊鏈可以協助建立以人為本的通用電子健康紀錄或將它稱為健康區塊鏈，</a:t>
            </a:r>
            <a:r>
              <a:rPr lang="zh-TW" altLang="en-US" b="1" dirty="0">
                <a:solidFill>
                  <a:srgbClr val="FF0000"/>
                </a:solidFill>
              </a:rPr>
              <a:t>經過個人同意分享的醫療數據可被存儲在稱為數據湖</a:t>
            </a:r>
            <a:r>
              <a:rPr lang="zh-TW" altLang="en-US" dirty="0"/>
              <a:t>（</a:t>
            </a:r>
            <a:r>
              <a:rPr lang="en-US" altLang="zh-TW" dirty="0"/>
              <a:t>data lake</a:t>
            </a:r>
            <a:r>
              <a:rPr lang="zh-TW" altLang="en-US" dirty="0"/>
              <a:t>）的數據存儲庫中</a:t>
            </a:r>
            <a:r>
              <a:rPr lang="zh-TW" altLang="en-US" dirty="0" smtClean="0"/>
              <a:t>。</a:t>
            </a:r>
            <a:endParaRPr lang="en-US" altLang="zh-TW" dirty="0" smtClean="0"/>
          </a:p>
          <a:p>
            <a:endParaRPr lang="en-US" altLang="zh-TW" dirty="0"/>
          </a:p>
          <a:p>
            <a:r>
              <a:rPr lang="zh-TW" altLang="en-US" dirty="0" smtClean="0"/>
              <a:t>數據</a:t>
            </a:r>
            <a:r>
              <a:rPr lang="zh-TW" altLang="en-US" dirty="0"/>
              <a:t>湖上的醫療數據將可成為多種健康、遺傳、預防醫學等研究分析的寶貴工具。此外，健康區塊鏈上收集的數據，</a:t>
            </a:r>
            <a:r>
              <a:rPr lang="zh-TW" altLang="en-US" b="1" dirty="0">
                <a:solidFill>
                  <a:srgbClr val="FF0000"/>
                </a:solidFill>
              </a:rPr>
              <a:t>可依據個人的獨特條件與狀態提供個人化的建議與回饋</a:t>
            </a:r>
            <a:r>
              <a:rPr lang="zh-TW" altLang="en-US" dirty="0" smtClean="0"/>
              <a:t>。</a:t>
            </a:r>
            <a:endParaRPr lang="en-US" altLang="zh-TW" dirty="0" smtClean="0"/>
          </a:p>
          <a:p>
            <a:endParaRPr lang="en-US" altLang="zh-TW" dirty="0"/>
          </a:p>
          <a:p>
            <a:r>
              <a:rPr lang="zh-TW" altLang="en-US" dirty="0" smtClean="0"/>
              <a:t>個人</a:t>
            </a:r>
            <a:r>
              <a:rPr lang="zh-TW" altLang="en-US" dirty="0"/>
              <a:t>與醫療保健提供者間的智慧合約可用於確保個人遵守個人化建議的治療方案，</a:t>
            </a:r>
            <a:r>
              <a:rPr lang="zh-TW" altLang="en-US" b="1" dirty="0">
                <a:solidFill>
                  <a:srgbClr val="FF0000"/>
                </a:solidFill>
              </a:rPr>
              <a:t>並根據個人的真實行為數據（如穿戴裝置記錄個人運動數據的智慧資產）來回饋績效鼓勵（</a:t>
            </a:r>
            <a:r>
              <a:rPr lang="zh-TW" altLang="en-US" b="1" dirty="0" smtClean="0">
                <a:solidFill>
                  <a:srgbClr val="FF0000"/>
                </a:solidFill>
              </a:rPr>
              <a:t>如 </a:t>
            </a:r>
            <a:r>
              <a:rPr lang="en-US" altLang="zh-TW" b="1" dirty="0" err="1" smtClean="0">
                <a:solidFill>
                  <a:srgbClr val="FF0000"/>
                </a:solidFill>
              </a:rPr>
              <a:t>healthcoin</a:t>
            </a:r>
            <a:r>
              <a:rPr lang="zh-TW" altLang="en-US" b="1" dirty="0" smtClean="0">
                <a:solidFill>
                  <a:srgbClr val="FF0000"/>
                </a:solidFill>
              </a:rPr>
              <a:t> 智慧</a:t>
            </a:r>
            <a:r>
              <a:rPr lang="zh-TW" altLang="en-US" b="1" dirty="0">
                <a:solidFill>
                  <a:srgbClr val="FF0000"/>
                </a:solidFill>
              </a:rPr>
              <a:t>資產）</a:t>
            </a:r>
            <a:r>
              <a:rPr lang="zh-TW" altLang="en-US" dirty="0"/>
              <a:t>，以實現個人醫療保健目標</a:t>
            </a:r>
            <a:r>
              <a:rPr lang="zh-TW" altLang="en-US" dirty="0" smtClean="0"/>
              <a:t>。</a:t>
            </a:r>
            <a:endParaRPr lang="en-US" altLang="zh-TW" dirty="0" smtClean="0"/>
          </a:p>
          <a:p>
            <a:endParaRPr lang="en-US" altLang="zh-TW" dirty="0"/>
          </a:p>
          <a:p>
            <a:r>
              <a:rPr lang="en-US" altLang="zh-TW" dirty="0" smtClean="0"/>
              <a:t>Tori Adams (</a:t>
            </a:r>
            <a:r>
              <a:rPr lang="en-US" altLang="zh-TW" dirty="0"/>
              <a:t>2015/12</a:t>
            </a:r>
            <a:r>
              <a:rPr lang="en-US" altLang="zh-TW" dirty="0" smtClean="0"/>
              <a:t>), </a:t>
            </a:r>
            <a:r>
              <a:rPr lang="en-US" altLang="zh-TW" dirty="0"/>
              <a:t>Vice </a:t>
            </a:r>
            <a:r>
              <a:rPr lang="en-US" altLang="zh-TW" dirty="0" smtClean="0"/>
              <a:t>President</a:t>
            </a:r>
            <a:r>
              <a:rPr lang="en-US" altLang="zh-TW" dirty="0"/>
              <a:t>, </a:t>
            </a:r>
            <a:r>
              <a:rPr lang="en-US" altLang="zh-TW" dirty="0" err="1"/>
              <a:t>ConsenSys</a:t>
            </a:r>
            <a:r>
              <a:rPr lang="en-US" altLang="zh-TW" dirty="0"/>
              <a:t> Civic</a:t>
            </a:r>
            <a:r>
              <a:rPr lang="en-US" altLang="zh-TW" dirty="0" smtClean="0"/>
              <a:t>, (</a:t>
            </a:r>
            <a:r>
              <a:rPr lang="en-US" altLang="zh-TW" dirty="0"/>
              <a:t>US Government </a:t>
            </a:r>
            <a:r>
              <a:rPr lang="en-US" altLang="zh-TW" dirty="0" smtClean="0"/>
              <a:t>Practice) </a:t>
            </a:r>
            <a:r>
              <a:rPr lang="en-US" altLang="zh-TW" dirty="0"/>
              <a:t>https://www.linkedin.com/pulse/blockchain-smart-contracts-health-booz-allen-hamilton-tori-adams</a:t>
            </a:r>
            <a:endParaRPr lang="zh-TW" altLang="en-US" dirty="0"/>
          </a:p>
          <a:p>
            <a:endParaRPr lang="zh-TW" altLang="en-US" dirty="0"/>
          </a:p>
        </p:txBody>
      </p:sp>
      <p:sp>
        <p:nvSpPr>
          <p:cNvPr id="2" name="投影片編號版面配置區 1"/>
          <p:cNvSpPr>
            <a:spLocks noGrp="1"/>
          </p:cNvSpPr>
          <p:nvPr>
            <p:ph type="sldNum" sz="quarter" idx="12"/>
          </p:nvPr>
        </p:nvSpPr>
        <p:spPr/>
        <p:txBody>
          <a:bodyPr/>
          <a:lstStyle/>
          <a:p>
            <a:fld id="{98DC5E68-8E8F-413E-B9EF-039BBE8E841D}" type="slidenum">
              <a:rPr lang="zh-TW" altLang="en-US" smtClean="0"/>
              <a:t>17</a:t>
            </a:fld>
            <a:endParaRPr lang="zh-TW" altLang="en-US"/>
          </a:p>
        </p:txBody>
      </p:sp>
    </p:spTree>
    <p:extLst>
      <p:ext uri="{BB962C8B-B14F-4D97-AF65-F5344CB8AC3E}">
        <p14:creationId xmlns:p14="http://schemas.microsoft.com/office/powerpoint/2010/main" val="39722236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報告內容</a:t>
            </a:r>
            <a:endParaRPr lang="zh-TW" altLang="en-US" dirty="0"/>
          </a:p>
        </p:txBody>
      </p:sp>
      <p:sp>
        <p:nvSpPr>
          <p:cNvPr id="3" name="內容版面配置區 2"/>
          <p:cNvSpPr>
            <a:spLocks noGrp="1"/>
          </p:cNvSpPr>
          <p:nvPr>
            <p:ph idx="1"/>
          </p:nvPr>
        </p:nvSpPr>
        <p:spPr/>
        <p:txBody>
          <a:bodyPr>
            <a:normAutofit fontScale="92500" lnSpcReduction="20000"/>
          </a:bodyPr>
          <a:lstStyle/>
          <a:p>
            <a:r>
              <a:rPr lang="zh-TW" altLang="en-US" dirty="0">
                <a:latin typeface="+mn-ea"/>
              </a:rPr>
              <a:t>雅</a:t>
            </a:r>
            <a:r>
              <a:rPr lang="zh-TW" altLang="en-US" dirty="0" smtClean="0">
                <a:latin typeface="+mn-ea"/>
              </a:rPr>
              <a:t>浦島巨大</a:t>
            </a:r>
            <a:r>
              <a:rPr lang="zh-TW" altLang="en-US" dirty="0">
                <a:latin typeface="+mn-ea"/>
              </a:rPr>
              <a:t>石</a:t>
            </a:r>
            <a:r>
              <a:rPr lang="zh-TW" altLang="en-US" dirty="0" smtClean="0">
                <a:latin typeface="+mn-ea"/>
              </a:rPr>
              <a:t>幣的有趣故事 </a:t>
            </a:r>
            <a:endParaRPr lang="en-US" altLang="zh-TW" dirty="0" smtClean="0">
              <a:latin typeface="+mn-ea"/>
            </a:endParaRPr>
          </a:p>
          <a:p>
            <a:endParaRPr lang="en-US" altLang="zh-TW" dirty="0" smtClean="0">
              <a:latin typeface="+mn-ea"/>
            </a:endParaRPr>
          </a:p>
          <a:p>
            <a:r>
              <a:rPr lang="zh-TW" altLang="en-US" dirty="0" smtClean="0">
                <a:latin typeface="+mn-ea"/>
              </a:rPr>
              <a:t>新一代的網路革命</a:t>
            </a:r>
            <a:endParaRPr lang="en-US" altLang="zh-TW" dirty="0" smtClean="0">
              <a:latin typeface="+mn-ea"/>
            </a:endParaRPr>
          </a:p>
          <a:p>
            <a:endParaRPr lang="en-US" altLang="zh-TW" dirty="0" smtClean="0">
              <a:latin typeface="+mn-ea"/>
            </a:endParaRPr>
          </a:p>
          <a:p>
            <a:r>
              <a:rPr lang="zh-TW" altLang="en-US" dirty="0" smtClean="0">
                <a:latin typeface="+mn-ea"/>
              </a:rPr>
              <a:t>智慧</a:t>
            </a:r>
            <a:r>
              <a:rPr lang="zh-TW" altLang="en-US" dirty="0">
                <a:latin typeface="+mn-ea"/>
              </a:rPr>
              <a:t>素養教育合約流程圖</a:t>
            </a:r>
          </a:p>
          <a:p>
            <a:endParaRPr lang="en-US" altLang="zh-TW" dirty="0" smtClean="0"/>
          </a:p>
          <a:p>
            <a:r>
              <a:rPr lang="zh-TW" altLang="en-US" dirty="0" smtClean="0"/>
              <a:t>素養、智能合約、區塊鏈技術</a:t>
            </a:r>
            <a:endParaRPr lang="en-US" altLang="zh-TW" dirty="0" smtClean="0"/>
          </a:p>
          <a:p>
            <a:endParaRPr lang="en-US" altLang="zh-TW" dirty="0"/>
          </a:p>
          <a:p>
            <a:r>
              <a:rPr lang="zh-TW" altLang="en-US" dirty="0" smtClean="0"/>
              <a:t>待解問題</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18</a:t>
            </a:fld>
            <a:endParaRPr lang="zh-TW" altLang="en-US"/>
          </a:p>
        </p:txBody>
      </p:sp>
    </p:spTree>
    <p:extLst>
      <p:ext uri="{BB962C8B-B14F-4D97-AF65-F5344CB8AC3E}">
        <p14:creationId xmlns:p14="http://schemas.microsoft.com/office/powerpoint/2010/main" val="42607441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雅浦島的巨大石幣 類似現代網路交易</a:t>
            </a:r>
            <a:endParaRPr lang="zh-TW" altLang="en-US" sz="32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19</a:t>
            </a:fld>
            <a:endParaRPr lang="zh-TW" altLang="en-US"/>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412776"/>
            <a:ext cx="4968552" cy="3312368"/>
          </a:xfrm>
        </p:spPr>
      </p:pic>
      <p:sp>
        <p:nvSpPr>
          <p:cNvPr id="7" name="矩形 6"/>
          <p:cNvSpPr/>
          <p:nvPr/>
        </p:nvSpPr>
        <p:spPr>
          <a:xfrm>
            <a:off x="610394" y="5097958"/>
            <a:ext cx="7994054" cy="923330"/>
          </a:xfrm>
          <a:prstGeom prst="rect">
            <a:avLst/>
          </a:prstGeom>
        </p:spPr>
        <p:txBody>
          <a:bodyPr wrap="square">
            <a:spAutoFit/>
          </a:bodyPr>
          <a:lstStyle/>
          <a:p>
            <a:r>
              <a:rPr lang="zh-TW" altLang="en-US" dirty="0" smtClean="0"/>
              <a:t>雅</a:t>
            </a:r>
            <a:r>
              <a:rPr lang="zh-TW" altLang="en-US" dirty="0"/>
              <a:t>浦島</a:t>
            </a:r>
            <a:r>
              <a:rPr lang="en-US" altLang="zh-TW" dirty="0"/>
              <a:t>(Yap)</a:t>
            </a:r>
            <a:r>
              <a:rPr lang="zh-TW" altLang="en-US" dirty="0"/>
              <a:t>是太平洋西部加羅林群島中的一個島，也是密克羅尼西亞聯邦最西的一個州</a:t>
            </a:r>
            <a:r>
              <a:rPr lang="zh-TW" altLang="en-US" dirty="0" smtClean="0"/>
              <a:t>。雅</a:t>
            </a:r>
            <a:r>
              <a:rPr lang="zh-TW" altLang="en-US" dirty="0"/>
              <a:t>浦島約有</a:t>
            </a:r>
            <a:r>
              <a:rPr lang="en-US" altLang="zh-TW" dirty="0"/>
              <a:t>1.2</a:t>
            </a:r>
            <a:r>
              <a:rPr lang="zh-TW" altLang="en-US" dirty="0"/>
              <a:t>萬人，土地面積約</a:t>
            </a:r>
            <a:r>
              <a:rPr lang="en-US" altLang="zh-TW" dirty="0"/>
              <a:t>100</a:t>
            </a:r>
            <a:r>
              <a:rPr lang="zh-TW" altLang="en-US" dirty="0"/>
              <a:t>平方公里</a:t>
            </a:r>
            <a:r>
              <a:rPr lang="zh-TW" altLang="en-US" dirty="0" smtClean="0"/>
              <a:t>，當地人</a:t>
            </a:r>
            <a:r>
              <a:rPr lang="zh-TW" altLang="en-US" dirty="0"/>
              <a:t>以圓如盤狀、中間有個洞的石頭作為交易媒介，並稱這種石幣為「拉伊」（</a:t>
            </a:r>
            <a:r>
              <a:rPr lang="en-US" altLang="zh-TW" dirty="0"/>
              <a:t>Rai</a:t>
            </a:r>
            <a:r>
              <a:rPr lang="zh-TW" altLang="en-US" dirty="0" smtClean="0"/>
              <a:t>）。</a:t>
            </a:r>
            <a:endParaRPr lang="zh-TW" altLang="en-US" dirty="0"/>
          </a:p>
        </p:txBody>
      </p:sp>
    </p:spTree>
    <p:extLst>
      <p:ext uri="{BB962C8B-B14F-4D97-AF65-F5344CB8AC3E}">
        <p14:creationId xmlns:p14="http://schemas.microsoft.com/office/powerpoint/2010/main" val="4230415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2</a:t>
            </a:fld>
            <a:endParaRPr lang="zh-TW" altLang="en-US"/>
          </a:p>
        </p:txBody>
      </p:sp>
      <p:cxnSp>
        <p:nvCxnSpPr>
          <p:cNvPr id="4" name="直線接點 3"/>
          <p:cNvCxnSpPr/>
          <p:nvPr/>
        </p:nvCxnSpPr>
        <p:spPr>
          <a:xfrm flipV="1">
            <a:off x="93138" y="3815071"/>
            <a:ext cx="8640960"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線接點 4"/>
          <p:cNvCxnSpPr/>
          <p:nvPr/>
        </p:nvCxnSpPr>
        <p:spPr>
          <a:xfrm>
            <a:off x="4355718" y="188640"/>
            <a:ext cx="0" cy="6552728"/>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35496" y="404664"/>
            <a:ext cx="4320222" cy="369332"/>
          </a:xfrm>
          <a:prstGeom prst="rect">
            <a:avLst/>
          </a:prstGeom>
          <a:noFill/>
        </p:spPr>
        <p:txBody>
          <a:bodyPr wrap="none" rtlCol="0">
            <a:spAutoFit/>
          </a:bodyPr>
          <a:lstStyle/>
          <a:p>
            <a:r>
              <a:rPr lang="en-US" altLang="zh-TW" b="1" dirty="0" smtClean="0">
                <a:solidFill>
                  <a:srgbClr val="FF0000"/>
                </a:solidFill>
                <a:effectLst>
                  <a:outerShdw blurRad="38100" dist="38100" dir="2700000" algn="tl">
                    <a:srgbClr val="000000">
                      <a:alpha val="43137"/>
                    </a:srgbClr>
                  </a:outerShdw>
                </a:effectLst>
                <a:latin typeface="+mj-ea"/>
                <a:ea typeface="+mj-ea"/>
              </a:rPr>
              <a:t>Text Mining + Topic Models </a:t>
            </a:r>
            <a:r>
              <a:rPr lang="zh-TW" altLang="en-US" b="1" dirty="0" smtClean="0">
                <a:solidFill>
                  <a:srgbClr val="FF0000"/>
                </a:solidFill>
                <a:effectLst>
                  <a:outerShdw blurRad="38100" dist="38100" dir="2700000" algn="tl">
                    <a:srgbClr val="000000">
                      <a:alpha val="43137"/>
                    </a:srgbClr>
                  </a:outerShdw>
                </a:effectLst>
                <a:latin typeface="+mj-ea"/>
                <a:ea typeface="+mj-ea"/>
              </a:rPr>
              <a:t>應用在 </a:t>
            </a:r>
            <a:r>
              <a:rPr lang="en-US" altLang="zh-TW" b="1" dirty="0" smtClean="0">
                <a:solidFill>
                  <a:srgbClr val="FF0000"/>
                </a:solidFill>
                <a:effectLst>
                  <a:outerShdw blurRad="38100" dist="38100" dir="2700000" algn="tl">
                    <a:srgbClr val="000000">
                      <a:alpha val="43137"/>
                    </a:srgbClr>
                  </a:outerShdw>
                </a:effectLst>
                <a:latin typeface="+mj-ea"/>
                <a:ea typeface="+mj-ea"/>
              </a:rPr>
              <a:t>Moodle</a:t>
            </a:r>
            <a:endParaRPr lang="zh-TW" altLang="en-US" b="1" dirty="0">
              <a:solidFill>
                <a:srgbClr val="FF0000"/>
              </a:solidFill>
              <a:effectLst>
                <a:outerShdw blurRad="38100" dist="38100" dir="2700000" algn="tl">
                  <a:srgbClr val="000000">
                    <a:alpha val="43137"/>
                  </a:srgbClr>
                </a:outerShdw>
              </a:effectLst>
              <a:latin typeface="+mj-ea"/>
              <a:ea typeface="+mj-ea"/>
            </a:endParaRPr>
          </a:p>
        </p:txBody>
      </p:sp>
      <p:sp>
        <p:nvSpPr>
          <p:cNvPr id="9" name="文字方塊 8"/>
          <p:cNvSpPr txBox="1"/>
          <p:nvPr/>
        </p:nvSpPr>
        <p:spPr>
          <a:xfrm>
            <a:off x="4421736" y="4005064"/>
            <a:ext cx="4108817" cy="369332"/>
          </a:xfrm>
          <a:prstGeom prst="rect">
            <a:avLst/>
          </a:prstGeom>
          <a:noFill/>
        </p:spPr>
        <p:txBody>
          <a:bodyPr wrap="none" rtlCol="0">
            <a:spAutoFit/>
          </a:bodyPr>
          <a:lstStyle/>
          <a:p>
            <a:r>
              <a:rPr lang="zh-TW" altLang="en-US" b="1" dirty="0">
                <a:solidFill>
                  <a:srgbClr val="FF0000"/>
                </a:solidFill>
                <a:latin typeface="+mj-ea"/>
              </a:rPr>
              <a:t>人工智慧對高等教育教學之挑戰與問題</a:t>
            </a:r>
            <a:endParaRPr lang="zh-TW" altLang="en-US" dirty="0"/>
          </a:p>
        </p:txBody>
      </p:sp>
      <p:sp>
        <p:nvSpPr>
          <p:cNvPr id="10" name="矩形 9"/>
          <p:cNvSpPr/>
          <p:nvPr/>
        </p:nvSpPr>
        <p:spPr>
          <a:xfrm>
            <a:off x="4355976" y="411010"/>
            <a:ext cx="4378122"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latin typeface="+mj-ea"/>
              </a:rPr>
              <a:t>IBM Watson</a:t>
            </a:r>
            <a:r>
              <a:rPr lang="zh-TW" altLang="en-US" b="1" dirty="0">
                <a:solidFill>
                  <a:srgbClr val="FF0000"/>
                </a:solidFill>
                <a:effectLst>
                  <a:outerShdw blurRad="38100" dist="38100" dir="2700000" algn="tl">
                    <a:srgbClr val="000000">
                      <a:alpha val="43137"/>
                    </a:srgbClr>
                  </a:outerShdw>
                </a:effectLst>
                <a:latin typeface="+mj-ea"/>
              </a:rPr>
              <a:t> </a:t>
            </a:r>
            <a:r>
              <a:rPr lang="en-US" altLang="zh-TW" b="1" dirty="0" smtClean="0">
                <a:solidFill>
                  <a:srgbClr val="FF0000"/>
                </a:solidFill>
                <a:effectLst>
                  <a:outerShdw blurRad="38100" dist="38100" dir="2700000" algn="tl">
                    <a:srgbClr val="000000">
                      <a:alpha val="43137"/>
                    </a:srgbClr>
                  </a:outerShdw>
                </a:effectLst>
                <a:latin typeface="+mj-ea"/>
              </a:rPr>
              <a:t>+</a:t>
            </a:r>
            <a:r>
              <a:rPr lang="zh-TW" altLang="en-US" b="1" dirty="0" smtClean="0">
                <a:solidFill>
                  <a:srgbClr val="FF0000"/>
                </a:solidFill>
                <a:effectLst>
                  <a:outerShdw blurRad="38100" dist="38100" dir="2700000" algn="tl">
                    <a:srgbClr val="000000">
                      <a:alpha val="43137"/>
                    </a:srgbClr>
                  </a:outerShdw>
                </a:effectLst>
                <a:latin typeface="+mj-ea"/>
              </a:rPr>
              <a:t> </a:t>
            </a:r>
            <a:r>
              <a:rPr lang="en-US" altLang="zh-TW" b="1" dirty="0" smtClean="0">
                <a:solidFill>
                  <a:srgbClr val="FF0000"/>
                </a:solidFill>
                <a:effectLst>
                  <a:outerShdw blurRad="38100" dist="38100" dir="2700000" algn="tl">
                    <a:srgbClr val="000000">
                      <a:alpha val="43137"/>
                    </a:srgbClr>
                  </a:outerShdw>
                </a:effectLst>
                <a:latin typeface="+mj-ea"/>
              </a:rPr>
              <a:t>Topic Model </a:t>
            </a:r>
            <a:r>
              <a:rPr lang="zh-TW" altLang="en-US" b="1" dirty="0" smtClean="0">
                <a:solidFill>
                  <a:srgbClr val="FF0000"/>
                </a:solidFill>
                <a:effectLst>
                  <a:outerShdw blurRad="38100" dist="38100" dir="2700000" algn="tl">
                    <a:srgbClr val="000000">
                      <a:alpha val="43137"/>
                    </a:srgbClr>
                  </a:outerShdw>
                </a:effectLst>
                <a:latin typeface="+mj-ea"/>
              </a:rPr>
              <a:t>應用</a:t>
            </a:r>
            <a:r>
              <a:rPr lang="zh-TW" altLang="en-US" b="1" dirty="0">
                <a:solidFill>
                  <a:srgbClr val="FF0000"/>
                </a:solidFill>
                <a:effectLst>
                  <a:outerShdw blurRad="38100" dist="38100" dir="2700000" algn="tl">
                    <a:srgbClr val="000000">
                      <a:alpha val="43137"/>
                    </a:srgbClr>
                  </a:outerShdw>
                </a:effectLst>
                <a:latin typeface="+mj-ea"/>
              </a:rPr>
              <a:t>在智慧</a:t>
            </a:r>
            <a:r>
              <a:rPr lang="zh-TW" altLang="en-US" b="1" dirty="0" smtClean="0">
                <a:solidFill>
                  <a:srgbClr val="FF0000"/>
                </a:solidFill>
                <a:effectLst>
                  <a:outerShdw blurRad="38100" dist="38100" dir="2700000" algn="tl">
                    <a:srgbClr val="000000">
                      <a:alpha val="43137"/>
                    </a:srgbClr>
                  </a:outerShdw>
                </a:effectLst>
                <a:latin typeface="+mj-ea"/>
              </a:rPr>
              <a:t>問答</a:t>
            </a:r>
            <a:endParaRPr lang="zh-TW" altLang="en-US" dirty="0">
              <a:solidFill>
                <a:srgbClr val="FF0000"/>
              </a:solidFill>
              <a:effectLst>
                <a:outerShdw blurRad="38100" dist="38100" dir="2700000" algn="tl">
                  <a:srgbClr val="000000">
                    <a:alpha val="43137"/>
                  </a:srgbClr>
                </a:outerShdw>
              </a:effectLst>
            </a:endParaRPr>
          </a:p>
        </p:txBody>
      </p:sp>
      <p:sp>
        <p:nvSpPr>
          <p:cNvPr id="12" name="矩形 11"/>
          <p:cNvSpPr/>
          <p:nvPr/>
        </p:nvSpPr>
        <p:spPr>
          <a:xfrm>
            <a:off x="454422" y="4005064"/>
            <a:ext cx="3025187" cy="369332"/>
          </a:xfrm>
          <a:prstGeom prst="rect">
            <a:avLst/>
          </a:prstGeom>
        </p:spPr>
        <p:txBody>
          <a:bodyPr wrap="none">
            <a:spAutoFit/>
          </a:bodyPr>
          <a:lstStyle/>
          <a:p>
            <a:r>
              <a:rPr lang="zh-TW" altLang="en-US" b="1" dirty="0" smtClean="0">
                <a:solidFill>
                  <a:srgbClr val="FF0000"/>
                </a:solidFill>
                <a:latin typeface="+mj-ea"/>
              </a:rPr>
              <a:t>教育</a:t>
            </a:r>
            <a:r>
              <a:rPr lang="zh-TW" altLang="en-US" b="1" dirty="0">
                <a:solidFill>
                  <a:srgbClr val="FF0000"/>
                </a:solidFill>
                <a:latin typeface="+mj-ea"/>
              </a:rPr>
              <a:t>大數據時代的創新發展</a:t>
            </a:r>
            <a:endParaRPr lang="zh-TW" altLang="en-US" dirty="0"/>
          </a:p>
        </p:txBody>
      </p:sp>
      <p:pic>
        <p:nvPicPr>
          <p:cNvPr id="1026" name="Picture 2" descr="C:\Users\user\Desktop\ALL-發表論文\2018-01-運用主題模式擴充互動式對話機器人智慧對話的初探-林億雄\Moa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000" y="941682"/>
            <a:ext cx="2592288" cy="2658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estreacasa.gva.es/c/document_library/get_file?folderId=500016757242&amp;name=DLFE-11340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07" y="1172552"/>
            <a:ext cx="3420000" cy="2544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教育大數據」的圖片搜尋結果">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607" y="4587180"/>
            <a:ext cx="3424139" cy="186615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849" y="4585239"/>
            <a:ext cx="3358376" cy="18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16488" y="3445739"/>
            <a:ext cx="3158237" cy="369332"/>
          </a:xfrm>
          <a:prstGeom prst="rect">
            <a:avLst/>
          </a:prstGeom>
        </p:spPr>
        <p:txBody>
          <a:bodyPr wrap="none">
            <a:spAutoFit/>
          </a:bodyPr>
          <a:lstStyle/>
          <a:p>
            <a:r>
              <a:rPr lang="en-US" altLang="zh-TW" dirty="0">
                <a:solidFill>
                  <a:schemeClr val="tx2">
                    <a:lumMod val="75000"/>
                  </a:schemeClr>
                </a:solidFill>
                <a:latin typeface="+mj-ea"/>
              </a:rPr>
              <a:t>. </a:t>
            </a:r>
            <a:r>
              <a:rPr lang="en-US" altLang="zh-TW" u="sng" dirty="0">
                <a:solidFill>
                  <a:schemeClr val="tx2">
                    <a:lumMod val="75000"/>
                  </a:schemeClr>
                </a:solidFill>
                <a:effectLst>
                  <a:outerShdw blurRad="38100" dist="38100" dir="2700000" algn="tl">
                    <a:srgbClr val="000000">
                      <a:alpha val="43137"/>
                    </a:srgbClr>
                  </a:outerShdw>
                </a:effectLst>
                <a:latin typeface="+mj-ea"/>
              </a:rPr>
              <a:t> </a:t>
            </a:r>
            <a:r>
              <a:rPr lang="en-US" altLang="zh-TW" b="1" u="sng" dirty="0">
                <a:solidFill>
                  <a:schemeClr val="tx2">
                    <a:lumMod val="75000"/>
                  </a:schemeClr>
                </a:solidFill>
                <a:effectLst>
                  <a:outerShdw blurRad="38100" dist="38100" dir="2700000" algn="tl">
                    <a:srgbClr val="000000">
                      <a:alpha val="43137"/>
                    </a:srgbClr>
                  </a:outerShdw>
                </a:effectLst>
              </a:rPr>
              <a:t>(</a:t>
            </a:r>
            <a:r>
              <a:rPr lang="zh-TW" altLang="en-US" b="1" u="sng" dirty="0">
                <a:solidFill>
                  <a:schemeClr val="tx2">
                    <a:lumMod val="75000"/>
                  </a:schemeClr>
                </a:solidFill>
                <a:effectLst>
                  <a:outerShdw blurRad="38100" dist="38100" dir="2700000" algn="tl">
                    <a:srgbClr val="000000">
                      <a:alpha val="43137"/>
                    </a:srgbClr>
                  </a:outerShdw>
                </a:effectLst>
              </a:rPr>
              <a:t>影片</a:t>
            </a:r>
            <a:r>
              <a:rPr lang="en-US" altLang="zh-TW" b="1" u="sng" dirty="0">
                <a:solidFill>
                  <a:schemeClr val="tx2">
                    <a:lumMod val="75000"/>
                  </a:schemeClr>
                </a:solidFill>
                <a:effectLst>
                  <a:outerShdw blurRad="38100" dist="38100" dir="2700000" algn="tl">
                    <a:srgbClr val="000000">
                      <a:alpha val="43137"/>
                    </a:srgbClr>
                  </a:outerShdw>
                </a:effectLst>
              </a:rPr>
              <a:t>1)</a:t>
            </a:r>
            <a:r>
              <a:rPr lang="zh-TW" altLang="en-US" b="1" u="sng" dirty="0">
                <a:solidFill>
                  <a:schemeClr val="tx2">
                    <a:lumMod val="75000"/>
                  </a:schemeClr>
                </a:solidFill>
                <a:effectLst>
                  <a:outerShdw blurRad="38100" dist="38100" dir="2700000" algn="tl">
                    <a:srgbClr val="000000">
                      <a:alpha val="43137"/>
                    </a:srgbClr>
                  </a:outerShdw>
                </a:effectLst>
              </a:rPr>
              <a:t>、文字探勘軟體示範</a:t>
            </a:r>
            <a:endParaRPr lang="en-US" altLang="zh-TW" u="sng" dirty="0">
              <a:solidFill>
                <a:schemeClr val="tx2">
                  <a:lumMod val="75000"/>
                </a:schemeClr>
              </a:solidFill>
              <a:effectLst>
                <a:outerShdw blurRad="38100" dist="38100" dir="2700000" algn="tl">
                  <a:srgbClr val="000000">
                    <a:alpha val="43137"/>
                  </a:srgbClr>
                </a:outerShdw>
              </a:effectLst>
              <a:latin typeface="+mj-ea"/>
            </a:endParaRPr>
          </a:p>
        </p:txBody>
      </p:sp>
    </p:spTree>
    <p:extLst>
      <p:ext uri="{BB962C8B-B14F-4D97-AF65-F5344CB8AC3E}">
        <p14:creationId xmlns:p14="http://schemas.microsoft.com/office/powerpoint/2010/main" val="1946674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20</a:t>
            </a:fld>
            <a:endParaRPr lang="zh-TW" altLang="en-US"/>
          </a:p>
        </p:txBody>
      </p:sp>
      <p:pic>
        <p:nvPicPr>
          <p:cNvPr id="1026" name="Picture 2" descr="https://upload.wikimedia.org/wikipedia/commons/thumb/5/54/Yap_Stone_Money.jpg/800px-Yap_Stone_Mon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162" y="404664"/>
            <a:ext cx="6600825" cy="53721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998775" y="6021288"/>
            <a:ext cx="4619598" cy="369332"/>
          </a:xfrm>
          <a:prstGeom prst="rect">
            <a:avLst/>
          </a:prstGeom>
        </p:spPr>
        <p:txBody>
          <a:bodyPr wrap="none">
            <a:spAutoFit/>
          </a:bodyPr>
          <a:lstStyle/>
          <a:p>
            <a:r>
              <a:rPr lang="en-US" altLang="zh-TW" dirty="0"/>
              <a:t>Large </a:t>
            </a:r>
            <a:r>
              <a:rPr lang="en-US" altLang="zh-TW" i="1" dirty="0"/>
              <a:t>rai</a:t>
            </a:r>
            <a:r>
              <a:rPr lang="en-US" altLang="zh-TW" dirty="0"/>
              <a:t> stone in the village of </a:t>
            </a:r>
            <a:r>
              <a:rPr lang="en-US" altLang="zh-TW" dirty="0" err="1"/>
              <a:t>Gachpar</a:t>
            </a:r>
            <a:r>
              <a:rPr lang="en-US" altLang="zh-TW" dirty="0"/>
              <a:t> (2002).</a:t>
            </a:r>
            <a:endParaRPr lang="zh-TW" altLang="en-US" dirty="0"/>
          </a:p>
        </p:txBody>
      </p:sp>
    </p:spTree>
    <p:extLst>
      <p:ext uri="{BB962C8B-B14F-4D97-AF65-F5344CB8AC3E}">
        <p14:creationId xmlns:p14="http://schemas.microsoft.com/office/powerpoint/2010/main" val="39059408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拉</a:t>
            </a:r>
            <a:r>
              <a:rPr lang="zh-TW" altLang="en-US" sz="3600" b="1" dirty="0" smtClean="0"/>
              <a:t>伊石幣的</a:t>
            </a:r>
            <a:r>
              <a:rPr lang="zh-TW" altLang="en-US" sz="3600" b="1" dirty="0"/>
              <a:t>交易</a:t>
            </a:r>
            <a:r>
              <a:rPr lang="zh-TW" altLang="en-US" sz="3600" b="1" dirty="0" smtClean="0"/>
              <a:t>類似現代網路交易</a:t>
            </a:r>
            <a:endParaRPr lang="zh-TW" altLang="en-US" sz="3600" b="1" dirty="0"/>
          </a:p>
        </p:txBody>
      </p:sp>
      <p:sp>
        <p:nvSpPr>
          <p:cNvPr id="3" name="內容版面配置區 2"/>
          <p:cNvSpPr>
            <a:spLocks noGrp="1"/>
          </p:cNvSpPr>
          <p:nvPr>
            <p:ph idx="1"/>
          </p:nvPr>
        </p:nvSpPr>
        <p:spPr/>
        <p:txBody>
          <a:bodyPr>
            <a:normAutofit/>
          </a:bodyPr>
          <a:lstStyle/>
          <a:p>
            <a:r>
              <a:rPr lang="zh-TW" altLang="en-US" sz="2800" dirty="0">
                <a:latin typeface="細明體" panose="02020509000000000000" pitchFamily="49" charset="-120"/>
                <a:ea typeface="細明體" panose="02020509000000000000" pitchFamily="49" charset="-120"/>
              </a:rPr>
              <a:t>擁有拉伊石幣有如同擁有</a:t>
            </a:r>
            <a:r>
              <a:rPr lang="zh-TW" altLang="en-US" sz="2800" dirty="0" smtClean="0">
                <a:latin typeface="細明體" panose="02020509000000000000" pitchFamily="49" charset="-120"/>
                <a:ea typeface="細明體" panose="02020509000000000000" pitchFamily="49" charset="-120"/>
              </a:rPr>
              <a:t>不動產，每個家庭維護自己的帳本資料。</a:t>
            </a:r>
            <a:endParaRPr lang="en-US" altLang="zh-TW" sz="2800" dirty="0" smtClean="0">
              <a:latin typeface="細明體" panose="02020509000000000000" pitchFamily="49" charset="-120"/>
              <a:ea typeface="細明體" panose="02020509000000000000" pitchFamily="49" charset="-120"/>
            </a:endParaRPr>
          </a:p>
          <a:p>
            <a:endParaRPr lang="en-US" altLang="zh-TW" sz="2800" dirty="0">
              <a:latin typeface="細明體" panose="02020509000000000000" pitchFamily="49" charset="-120"/>
              <a:ea typeface="細明體" panose="02020509000000000000" pitchFamily="49" charset="-120"/>
            </a:endParaRPr>
          </a:p>
          <a:p>
            <a:r>
              <a:rPr lang="zh-TW" altLang="en-US" sz="2800" dirty="0" smtClean="0">
                <a:latin typeface="細明體" panose="02020509000000000000" pitchFamily="49" charset="-120"/>
                <a:ea typeface="細明體" panose="02020509000000000000" pitchFamily="49" charset="-120"/>
              </a:rPr>
              <a:t>以拉伊石幣所</a:t>
            </a:r>
            <a:r>
              <a:rPr lang="zh-TW" altLang="en-US" sz="2800" dirty="0">
                <a:latin typeface="細明體" panose="02020509000000000000" pitchFamily="49" charset="-120"/>
                <a:ea typeface="細明體" panose="02020509000000000000" pitchFamily="49" charset="-120"/>
              </a:rPr>
              <a:t>做的</a:t>
            </a:r>
            <a:r>
              <a:rPr lang="zh-TW" altLang="en-US" sz="2800" dirty="0" smtClean="0">
                <a:latin typeface="細明體" panose="02020509000000000000" pitchFamily="49" charset="-120"/>
                <a:ea typeface="細明體" panose="02020509000000000000" pitchFamily="49" charset="-120"/>
              </a:rPr>
              <a:t>交易將由付款人到部落的會議中心向所有人宣布完成這項轉讓，部落中每個家庭自動更新自己的帳本。</a:t>
            </a:r>
            <a:endParaRPr lang="en-US" altLang="zh-TW" sz="2800" dirty="0" smtClean="0">
              <a:latin typeface="細明體" panose="02020509000000000000" pitchFamily="49" charset="-120"/>
              <a:ea typeface="細明體" panose="02020509000000000000" pitchFamily="49" charset="-120"/>
            </a:endParaRPr>
          </a:p>
          <a:p>
            <a:endParaRPr lang="en-US" altLang="zh-TW" sz="2800" dirty="0">
              <a:latin typeface="細明體" panose="02020509000000000000" pitchFamily="49" charset="-120"/>
              <a:ea typeface="細明體" panose="02020509000000000000" pitchFamily="49" charset="-120"/>
            </a:endParaRPr>
          </a:p>
          <a:p>
            <a:r>
              <a:rPr lang="zh-TW" altLang="en-US" sz="2800" dirty="0" smtClean="0">
                <a:latin typeface="細明體" panose="02020509000000000000" pitchFamily="49" charset="-120"/>
                <a:ea typeface="細明體" panose="02020509000000000000" pitchFamily="49" charset="-120"/>
              </a:rPr>
              <a:t>拉</a:t>
            </a:r>
            <a:r>
              <a:rPr lang="zh-TW" altLang="en-US" sz="2800" dirty="0">
                <a:latin typeface="細明體" panose="02020509000000000000" pitchFamily="49" charset="-120"/>
                <a:ea typeface="細明體" panose="02020509000000000000" pitchFamily="49" charset="-120"/>
              </a:rPr>
              <a:t>伊石幣放在哪裡並不重要，重要的是誰擁有它</a:t>
            </a:r>
            <a:r>
              <a:rPr lang="zh-TW" altLang="en-US" sz="2800" dirty="0" smtClean="0">
                <a:latin typeface="細明體" panose="02020509000000000000" pitchFamily="49" charset="-120"/>
                <a:ea typeface="細明體" panose="02020509000000000000" pitchFamily="49" charset="-120"/>
              </a:rPr>
              <a:t>。</a:t>
            </a:r>
            <a:endParaRPr lang="en-US" altLang="zh-TW" sz="2800" dirty="0" smtClean="0">
              <a:latin typeface="細明體" panose="02020509000000000000" pitchFamily="49" charset="-120"/>
              <a:ea typeface="細明體" panose="02020509000000000000" pitchFamily="49" charset="-120"/>
            </a:endParaRPr>
          </a:p>
          <a:p>
            <a:endParaRPr lang="en-US" altLang="zh-TW" dirty="0"/>
          </a:p>
          <a:p>
            <a:endParaRPr lang="zh-TW" altLang="en-US" dirty="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21</a:t>
            </a:fld>
            <a:endParaRPr lang="zh-TW" altLang="en-US"/>
          </a:p>
        </p:txBody>
      </p:sp>
    </p:spTree>
    <p:extLst>
      <p:ext uri="{BB962C8B-B14F-4D97-AF65-F5344CB8AC3E}">
        <p14:creationId xmlns:p14="http://schemas.microsoft.com/office/powerpoint/2010/main" val="7767254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拉</a:t>
            </a:r>
            <a:r>
              <a:rPr lang="zh-TW" altLang="en-US" sz="3600" b="1" dirty="0" smtClean="0"/>
              <a:t>伊石幣交易的啟示</a:t>
            </a:r>
            <a:endParaRPr lang="zh-TW" altLang="en-US" sz="3600" b="1"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22</a:t>
            </a:fld>
            <a:endParaRPr lang="zh-TW" altLang="en-US"/>
          </a:p>
        </p:txBody>
      </p:sp>
      <p:sp>
        <p:nvSpPr>
          <p:cNvPr id="6" name="內容版面配置區 2"/>
          <p:cNvSpPr txBox="1">
            <a:spLocks/>
          </p:cNvSpPr>
          <p:nvPr/>
        </p:nvSpPr>
        <p:spPr>
          <a:xfrm>
            <a:off x="447839" y="1556792"/>
            <a:ext cx="8229600" cy="49251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altLang="zh-TW" dirty="0" smtClean="0">
              <a:latin typeface="+mj-ea"/>
              <a:ea typeface="+mj-ea"/>
            </a:endParaRPr>
          </a:p>
          <a:p>
            <a:r>
              <a:rPr lang="zh-TW" altLang="en-US" dirty="0" smtClean="0">
                <a:latin typeface="+mj-ea"/>
                <a:ea typeface="+mj-ea"/>
              </a:rPr>
              <a:t>資產所有權可以被確認，避免雙重支付</a:t>
            </a:r>
            <a:endParaRPr lang="en-US" altLang="zh-TW" dirty="0" smtClean="0">
              <a:latin typeface="+mj-ea"/>
              <a:ea typeface="+mj-ea"/>
            </a:endParaRPr>
          </a:p>
          <a:p>
            <a:pPr marL="0" indent="0">
              <a:buFont typeface="Arial" panose="020B0604020202020204" pitchFamily="34" charset="0"/>
              <a:buNone/>
            </a:pPr>
            <a:endParaRPr lang="en-US" altLang="zh-TW" dirty="0" smtClean="0">
              <a:latin typeface="+mj-ea"/>
              <a:ea typeface="+mj-ea"/>
            </a:endParaRPr>
          </a:p>
          <a:p>
            <a:r>
              <a:rPr lang="zh-TW" altLang="en-US" dirty="0" smtClean="0">
                <a:latin typeface="+mj-ea"/>
                <a:ea typeface="+mj-ea"/>
              </a:rPr>
              <a:t>交易資訊無法被竄改，不需信任的機制</a:t>
            </a:r>
            <a:endParaRPr lang="en-US" altLang="zh-TW" dirty="0" smtClean="0">
              <a:latin typeface="+mj-ea"/>
              <a:ea typeface="+mj-ea"/>
            </a:endParaRPr>
          </a:p>
          <a:p>
            <a:endParaRPr lang="en-US" altLang="zh-TW" dirty="0">
              <a:latin typeface="+mj-ea"/>
              <a:ea typeface="+mj-ea"/>
            </a:endParaRPr>
          </a:p>
          <a:p>
            <a:r>
              <a:rPr lang="zh-TW" altLang="en-US" dirty="0">
                <a:latin typeface="+mj-ea"/>
              </a:rPr>
              <a:t>部落大眾的共識，代表去中心化</a:t>
            </a:r>
            <a:endParaRPr lang="en-US" altLang="zh-TW" dirty="0">
              <a:latin typeface="+mj-ea"/>
            </a:endParaRPr>
          </a:p>
          <a:p>
            <a:endParaRPr lang="en-US" altLang="zh-TW" dirty="0" smtClean="0">
              <a:latin typeface="+mj-ea"/>
              <a:ea typeface="+mj-ea"/>
            </a:endParaRPr>
          </a:p>
          <a:p>
            <a:pPr marL="457200" lvl="1" indent="0">
              <a:buNone/>
            </a:pPr>
            <a:endParaRPr lang="en-US" altLang="zh-TW" dirty="0" smtClean="0">
              <a:latin typeface="+mj-ea"/>
              <a:ea typeface="+mj-ea"/>
            </a:endParaRPr>
          </a:p>
          <a:p>
            <a:pPr marL="0" indent="0">
              <a:buFont typeface="Arial" panose="020B0604020202020204" pitchFamily="34" charset="0"/>
              <a:buNone/>
            </a:pPr>
            <a:endParaRPr lang="zh-TW" altLang="en-US" dirty="0"/>
          </a:p>
        </p:txBody>
      </p:sp>
    </p:spTree>
    <p:extLst>
      <p:ext uri="{BB962C8B-B14F-4D97-AF65-F5344CB8AC3E}">
        <p14:creationId xmlns:p14="http://schemas.microsoft.com/office/powerpoint/2010/main" val="3164342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 </a:t>
            </a:r>
            <a:r>
              <a:rPr lang="en-US" altLang="zh-TW" dirty="0" smtClean="0"/>
              <a:t>1.0</a:t>
            </a:r>
            <a:r>
              <a:rPr lang="zh-TW" altLang="en-US" dirty="0" smtClean="0"/>
              <a:t>、</a:t>
            </a:r>
            <a:r>
              <a:rPr lang="en-US" altLang="zh-TW" dirty="0" smtClean="0"/>
              <a:t>2.0</a:t>
            </a:r>
            <a:r>
              <a:rPr lang="zh-TW" altLang="en-US" dirty="0" smtClean="0"/>
              <a:t>、</a:t>
            </a:r>
            <a:r>
              <a:rPr lang="en-US" altLang="zh-TW" dirty="0" smtClean="0"/>
              <a:t>3 .0</a:t>
            </a:r>
            <a:endParaRPr lang="zh-TW" altLang="en-US" dirty="0"/>
          </a:p>
        </p:txBody>
      </p:sp>
      <p:sp>
        <p:nvSpPr>
          <p:cNvPr id="3" name="內容版面配置區 2"/>
          <p:cNvSpPr>
            <a:spLocks noGrp="1"/>
          </p:cNvSpPr>
          <p:nvPr>
            <p:ph idx="1"/>
          </p:nvPr>
        </p:nvSpPr>
        <p:spPr/>
        <p:txBody>
          <a:bodyPr>
            <a:normAutofit fontScale="70000" lnSpcReduction="20000"/>
          </a:bodyPr>
          <a:lstStyle/>
          <a:p>
            <a:endParaRPr lang="zh-TW" altLang="en-US" dirty="0"/>
          </a:p>
          <a:p>
            <a:r>
              <a:rPr lang="zh-TW" altLang="en-US" dirty="0">
                <a:latin typeface="標楷體" panose="03000509000000000000" pitchFamily="65" charset="-120"/>
                <a:ea typeface="標楷體" panose="03000509000000000000" pitchFamily="65" charset="-120"/>
              </a:rPr>
              <a:t>目前區塊鏈的演進大約可以分為三個主要階段，第一階段也就是以</a:t>
            </a:r>
            <a:r>
              <a:rPr lang="zh-TW" altLang="en-US" b="1" dirty="0">
                <a:solidFill>
                  <a:srgbClr val="FF0000"/>
                </a:solidFill>
                <a:latin typeface="標楷體" panose="03000509000000000000" pitchFamily="65" charset="-120"/>
                <a:ea typeface="標楷體" panose="03000509000000000000" pitchFamily="65" charset="-120"/>
              </a:rPr>
              <a:t>比特幣</a:t>
            </a:r>
            <a:r>
              <a:rPr lang="zh-TW" altLang="en-US" dirty="0">
                <a:latin typeface="標楷體" panose="03000509000000000000" pitchFamily="65" charset="-120"/>
                <a:ea typeface="標楷體" panose="03000509000000000000" pitchFamily="65" charset="-120"/>
              </a:rPr>
              <a:t>作為代表，這個體系將區塊鏈建立</a:t>
            </a:r>
            <a:r>
              <a:rPr lang="zh-TW" altLang="en-US" dirty="0" smtClean="0">
                <a:latin typeface="標楷體" panose="03000509000000000000" pitchFamily="65" charset="-120"/>
                <a:ea typeface="標楷體" panose="03000509000000000000" pitchFamily="65" charset="-120"/>
              </a:rPr>
              <a:t>起來</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而</a:t>
            </a:r>
            <a:r>
              <a:rPr lang="zh-TW" altLang="en-US" dirty="0">
                <a:latin typeface="標楷體" panose="03000509000000000000" pitchFamily="65" charset="-120"/>
                <a:ea typeface="標楷體" panose="03000509000000000000" pitchFamily="65" charset="-120"/>
              </a:rPr>
              <a:t>第二階段是以以太坊為主，以太坊（</a:t>
            </a:r>
            <a:r>
              <a:rPr lang="en-US" altLang="zh-TW" b="1" dirty="0" err="1">
                <a:solidFill>
                  <a:srgbClr val="FF0000"/>
                </a:solidFill>
                <a:latin typeface="標楷體" panose="03000509000000000000" pitchFamily="65" charset="-120"/>
                <a:ea typeface="標楷體" panose="03000509000000000000" pitchFamily="65" charset="-120"/>
              </a:rPr>
              <a:t>Ethereum</a:t>
            </a:r>
            <a:r>
              <a:rPr lang="zh-TW" altLang="en-US" dirty="0">
                <a:latin typeface="標楷體" panose="03000509000000000000" pitchFamily="65" charset="-120"/>
                <a:ea typeface="標楷體" panose="03000509000000000000" pitchFamily="65" charset="-120"/>
              </a:rPr>
              <a:t>）也是一個開源的公共區段鏈平台，其中以太幣（</a:t>
            </a:r>
            <a:r>
              <a:rPr lang="en-US" altLang="zh-TW" dirty="0">
                <a:latin typeface="標楷體" panose="03000509000000000000" pitchFamily="65" charset="-120"/>
                <a:ea typeface="標楷體" panose="03000509000000000000" pitchFamily="65" charset="-120"/>
              </a:rPr>
              <a:t>Ether</a:t>
            </a:r>
            <a:r>
              <a:rPr lang="zh-TW" altLang="en-US" dirty="0">
                <a:latin typeface="標楷體" panose="03000509000000000000" pitchFamily="65" charset="-120"/>
                <a:ea typeface="標楷體" panose="03000509000000000000" pitchFamily="65" charset="-120"/>
              </a:rPr>
              <a:t>）也是透過專用加密技術的去中心化的虛擬貨幣，到目前為止以太幣已經是市值第二高的加密貨幣，僅次於比特幣。</a:t>
            </a: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區</a:t>
            </a:r>
            <a:r>
              <a:rPr lang="zh-TW" altLang="en-US" dirty="0">
                <a:latin typeface="標楷體" panose="03000509000000000000" pitchFamily="65" charset="-120"/>
                <a:ea typeface="標楷體" panose="03000509000000000000" pitchFamily="65" charset="-120"/>
              </a:rPr>
              <a:t>塊鏈的第三階段目標就是超級帳本，</a:t>
            </a:r>
            <a:r>
              <a:rPr lang="zh-TW" altLang="en-US" dirty="0" smtClean="0">
                <a:latin typeface="標楷體" panose="03000509000000000000" pitchFamily="65" charset="-120"/>
                <a:ea typeface="標楷體" panose="03000509000000000000" pitchFamily="65" charset="-120"/>
              </a:rPr>
              <a:t>以</a:t>
            </a:r>
            <a:r>
              <a:rPr lang="en-US" altLang="zh-TW" dirty="0" smtClean="0">
                <a:latin typeface="標楷體" panose="03000509000000000000" pitchFamily="65" charset="-120"/>
                <a:ea typeface="標楷體" panose="03000509000000000000" pitchFamily="65" charset="-120"/>
              </a:rPr>
              <a:t>IBM</a:t>
            </a:r>
            <a:r>
              <a:rPr lang="zh-TW" altLang="en-US" dirty="0" smtClean="0">
                <a:latin typeface="標楷體" panose="03000509000000000000" pitchFamily="65" charset="-120"/>
                <a:ea typeface="標楷體" panose="03000509000000000000" pitchFamily="65" charset="-120"/>
              </a:rPr>
              <a:t>及</a:t>
            </a:r>
            <a:r>
              <a:rPr lang="en-US" altLang="zh-TW" dirty="0" smtClean="0">
                <a:latin typeface="標楷體" panose="03000509000000000000" pitchFamily="65" charset="-120"/>
                <a:ea typeface="標楷體" panose="03000509000000000000" pitchFamily="65" charset="-120"/>
              </a:rPr>
              <a:t>Linux</a:t>
            </a:r>
            <a:r>
              <a:rPr lang="zh-TW" altLang="en-US" dirty="0">
                <a:latin typeface="標楷體" panose="03000509000000000000" pitchFamily="65" charset="-120"/>
                <a:ea typeface="標楷體" panose="03000509000000000000" pitchFamily="65" charset="-120"/>
              </a:rPr>
              <a:t>基金會所創辦的「超級帳本計畫（</a:t>
            </a:r>
            <a:r>
              <a:rPr lang="en-US" altLang="zh-TW" b="1" dirty="0" err="1">
                <a:solidFill>
                  <a:srgbClr val="FF0000"/>
                </a:solidFill>
                <a:latin typeface="標楷體" panose="03000509000000000000" pitchFamily="65" charset="-120"/>
                <a:ea typeface="標楷體" panose="03000509000000000000" pitchFamily="65" charset="-120"/>
              </a:rPr>
              <a:t>Hyperledger</a:t>
            </a:r>
            <a:r>
              <a:rPr lang="en-US" altLang="zh-TW" dirty="0">
                <a:latin typeface="標楷體" panose="03000509000000000000" pitchFamily="65" charset="-120"/>
                <a:ea typeface="標楷體" panose="03000509000000000000" pitchFamily="65" charset="-120"/>
              </a:rPr>
              <a:t> Project</a:t>
            </a:r>
            <a:r>
              <a:rPr lang="zh-TW" altLang="en-US" dirty="0" smtClean="0">
                <a:latin typeface="標楷體" panose="03000509000000000000" pitchFamily="65" charset="-120"/>
                <a:ea typeface="標楷體" panose="03000509000000000000" pitchFamily="65" charset="-120"/>
              </a:rPr>
              <a:t>）」、或針對物聯網而設計的區塊鏈</a:t>
            </a:r>
            <a:r>
              <a:rPr lang="zh-TW" altLang="en-US" b="1" dirty="0" smtClean="0">
                <a:solidFill>
                  <a:srgbClr val="FF0000"/>
                </a:solidFill>
                <a:latin typeface="標楷體" panose="03000509000000000000" pitchFamily="65" charset="-120"/>
                <a:ea typeface="標楷體" panose="03000509000000000000" pitchFamily="65" charset="-120"/>
              </a:rPr>
              <a:t> </a:t>
            </a:r>
            <a:r>
              <a:rPr lang="en-US" altLang="zh-TW" b="1" dirty="0" smtClean="0">
                <a:solidFill>
                  <a:srgbClr val="FF0000"/>
                </a:solidFill>
                <a:latin typeface="標楷體" panose="03000509000000000000" pitchFamily="65" charset="-120"/>
                <a:ea typeface="標楷體" panose="03000509000000000000" pitchFamily="65" charset="-120"/>
              </a:rPr>
              <a:t>IOTA</a:t>
            </a:r>
            <a:r>
              <a:rPr lang="zh-TW" altLang="en-US" b="1" dirty="0" smtClean="0">
                <a:solidFill>
                  <a:srgbClr val="FF0000"/>
                </a:solidFill>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為</a:t>
            </a:r>
            <a:r>
              <a:rPr lang="zh-TW" altLang="en-US" dirty="0">
                <a:latin typeface="標楷體" panose="03000509000000000000" pitchFamily="65" charset="-120"/>
                <a:ea typeface="標楷體" panose="03000509000000000000" pitchFamily="65" charset="-120"/>
              </a:rPr>
              <a:t>例，這是第一款專門為大型企業所設計的區塊鏈模組，主要是希望讓企業可以更輕鬆的導入區塊鏈技術，也代表著區塊鏈的發展日趨成熟。</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23</a:t>
            </a:fld>
            <a:endParaRPr lang="zh-TW" altLang="en-US"/>
          </a:p>
        </p:txBody>
      </p:sp>
    </p:spTree>
    <p:extLst>
      <p:ext uri="{BB962C8B-B14F-4D97-AF65-F5344CB8AC3E}">
        <p14:creationId xmlns:p14="http://schemas.microsoft.com/office/powerpoint/2010/main" val="34843822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24</a:t>
            </a:fld>
            <a:endParaRPr lang="zh-TW" altLang="en-US"/>
          </a:p>
        </p:txBody>
      </p:sp>
      <p:pic>
        <p:nvPicPr>
          <p:cNvPr id="2050" name="Picture 2" descr="「bitcoin ethereum iota」的圖片搜尋結果">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86" y="3071267"/>
            <a:ext cx="8602291" cy="367240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548680"/>
            <a:ext cx="4536504" cy="236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901302"/>
            <a:ext cx="32004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35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新</a:t>
            </a:r>
            <a:r>
              <a:rPr lang="zh-TW" altLang="en-US" dirty="0" smtClean="0"/>
              <a:t>一代的網路</a:t>
            </a:r>
            <a:r>
              <a:rPr lang="zh-TW" altLang="en-US" dirty="0"/>
              <a:t>革命</a:t>
            </a:r>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25</a:t>
            </a:fld>
            <a:endParaRPr lang="zh-TW" altLang="en-US"/>
          </a:p>
        </p:txBody>
      </p:sp>
    </p:spTree>
    <p:extLst>
      <p:ext uri="{BB962C8B-B14F-4D97-AF65-F5344CB8AC3E}">
        <p14:creationId xmlns:p14="http://schemas.microsoft.com/office/powerpoint/2010/main" val="3417261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大家</a:t>
            </a:r>
            <a:r>
              <a:rPr lang="zh-TW" altLang="en-US" dirty="0" smtClean="0"/>
              <a:t>期待中的</a:t>
            </a:r>
            <a:r>
              <a:rPr lang="zh-TW" altLang="en-US" dirty="0"/>
              <a:t>下</a:t>
            </a:r>
            <a:r>
              <a:rPr lang="zh-TW" altLang="en-US" dirty="0" smtClean="0"/>
              <a:t>一代網路革命</a:t>
            </a:r>
            <a:endParaRPr lang="zh-TW" altLang="en-US" dirty="0"/>
          </a:p>
        </p:txBody>
      </p:sp>
      <p:sp>
        <p:nvSpPr>
          <p:cNvPr id="3" name="內容版面配置區 2"/>
          <p:cNvSpPr>
            <a:spLocks noGrp="1"/>
          </p:cNvSpPr>
          <p:nvPr>
            <p:ph idx="1"/>
          </p:nvPr>
        </p:nvSpPr>
        <p:spPr/>
        <p:txBody>
          <a:bodyPr>
            <a:normAutofit fontScale="85000" lnSpcReduction="20000"/>
          </a:bodyPr>
          <a:lstStyle/>
          <a:p>
            <a:r>
              <a:rPr lang="zh-TW" altLang="en-US" dirty="0"/>
              <a:t>第一代網際網路（</a:t>
            </a:r>
            <a:r>
              <a:rPr lang="en-US" altLang="zh-TW" dirty="0"/>
              <a:t>Internet</a:t>
            </a:r>
            <a:r>
              <a:rPr lang="zh-TW" altLang="en-US" dirty="0"/>
              <a:t>）始於</a:t>
            </a:r>
            <a:r>
              <a:rPr lang="en-US" altLang="zh-TW" dirty="0"/>
              <a:t>1972</a:t>
            </a:r>
            <a:r>
              <a:rPr lang="zh-TW" altLang="en-US" dirty="0"/>
              <a:t>年的</a:t>
            </a:r>
            <a:r>
              <a:rPr lang="en-US" altLang="zh-TW" dirty="0"/>
              <a:t>TCP/IP</a:t>
            </a:r>
            <a:r>
              <a:rPr lang="zh-TW" altLang="en-US" dirty="0"/>
              <a:t>，至今已</a:t>
            </a:r>
            <a:r>
              <a:rPr lang="en-US" altLang="zh-TW" dirty="0"/>
              <a:t>45</a:t>
            </a:r>
            <a:r>
              <a:rPr lang="zh-TW" altLang="en-US" dirty="0"/>
              <a:t>年</a:t>
            </a:r>
            <a:r>
              <a:rPr lang="zh-TW" altLang="en-US" dirty="0" smtClean="0"/>
              <a:t>。</a:t>
            </a:r>
            <a:r>
              <a:rPr lang="en-US" altLang="zh-TW" dirty="0" smtClean="0"/>
              <a:t>45</a:t>
            </a:r>
            <a:r>
              <a:rPr lang="zh-TW" altLang="en-US" dirty="0" smtClean="0"/>
              <a:t>年</a:t>
            </a:r>
            <a:r>
              <a:rPr lang="zh-TW" altLang="en-US" dirty="0"/>
              <a:t>前的</a:t>
            </a:r>
            <a:r>
              <a:rPr lang="en-US" altLang="zh-TW" dirty="0"/>
              <a:t>TCP/IP</a:t>
            </a:r>
            <a:r>
              <a:rPr lang="zh-TW" altLang="en-US" dirty="0"/>
              <a:t>打破地域、物理及成本的限制，也突破傳統由中心傳遞資訊的方式</a:t>
            </a:r>
            <a:r>
              <a:rPr lang="zh-TW" altLang="en-US" dirty="0" smtClean="0"/>
              <a:t>。</a:t>
            </a:r>
            <a:r>
              <a:rPr lang="zh-TW" altLang="en-US" dirty="0"/>
              <a:t>第一代</a:t>
            </a:r>
            <a:r>
              <a:rPr lang="zh-TW" altLang="en-US" dirty="0" smtClean="0"/>
              <a:t>網際網路</a:t>
            </a:r>
            <a:r>
              <a:rPr lang="zh-TW" altLang="en-US" dirty="0"/>
              <a:t>革命讓資訊（</a:t>
            </a:r>
            <a:r>
              <a:rPr lang="en-US" altLang="zh-TW" dirty="0"/>
              <a:t>information</a:t>
            </a:r>
            <a:r>
              <a:rPr lang="zh-TW" altLang="en-US" dirty="0"/>
              <a:t>）在網際網路數位傳遞變得</a:t>
            </a:r>
            <a:r>
              <a:rPr lang="zh-TW" altLang="en-US" dirty="0" smtClean="0"/>
              <a:t>容易</a:t>
            </a:r>
            <a:r>
              <a:rPr lang="zh-TW" altLang="en-US" dirty="0"/>
              <a:t>，但價值（</a:t>
            </a:r>
            <a:r>
              <a:rPr lang="en-US" altLang="zh-TW" dirty="0"/>
              <a:t>value</a:t>
            </a:r>
            <a:r>
              <a:rPr lang="zh-TW" altLang="en-US" dirty="0"/>
              <a:t>）的數位傳遞並不普及</a:t>
            </a:r>
            <a:r>
              <a:rPr lang="zh-TW" altLang="en-US" dirty="0" smtClean="0"/>
              <a:t>。</a:t>
            </a:r>
            <a:endParaRPr lang="en-US" altLang="zh-TW" dirty="0" smtClean="0"/>
          </a:p>
          <a:p>
            <a:endParaRPr lang="zh-TW" altLang="en-US" dirty="0"/>
          </a:p>
          <a:p>
            <a:r>
              <a:rPr lang="zh-TW" altLang="en-US" dirty="0"/>
              <a:t>第二代網際網路（</a:t>
            </a:r>
            <a:r>
              <a:rPr lang="en-US" altLang="zh-TW" dirty="0"/>
              <a:t>Internet 2.0</a:t>
            </a:r>
            <a:r>
              <a:rPr lang="zh-TW" altLang="en-US" dirty="0"/>
              <a:t>）</a:t>
            </a:r>
            <a:r>
              <a:rPr lang="zh-TW" altLang="en-US" dirty="0" smtClean="0"/>
              <a:t>區</a:t>
            </a:r>
            <a:r>
              <a:rPr lang="zh-TW" altLang="en-US" dirty="0"/>
              <a:t>塊鏈技術正是</a:t>
            </a:r>
            <a:r>
              <a:rPr lang="en-US" altLang="zh-TW" dirty="0"/>
              <a:t>TCP/IP</a:t>
            </a:r>
            <a:r>
              <a:rPr lang="zh-TW" altLang="en-US" dirty="0"/>
              <a:t>的升級</a:t>
            </a:r>
            <a:r>
              <a:rPr lang="zh-TW" altLang="en-US" dirty="0" smtClean="0"/>
              <a:t>版，區</a:t>
            </a:r>
            <a:r>
              <a:rPr lang="zh-TW" altLang="en-US" dirty="0"/>
              <a:t>塊鏈技術透過共識機制，能夠確保資訊的真實性，進而讓價值數位傳遞變得</a:t>
            </a:r>
            <a:r>
              <a:rPr lang="zh-TW" altLang="en-US" dirty="0" smtClean="0"/>
              <a:t>可行，藉</a:t>
            </a:r>
            <a:r>
              <a:rPr lang="zh-TW" altLang="en-US" dirty="0"/>
              <a:t>此連結資產形成全球開放信用體系與新形態的共享經濟</a:t>
            </a:r>
            <a:r>
              <a:rPr lang="zh-TW" altLang="en-US" dirty="0" smtClean="0"/>
              <a:t>體系。</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26</a:t>
            </a:fld>
            <a:endParaRPr lang="zh-TW" altLang="en-US"/>
          </a:p>
        </p:txBody>
      </p:sp>
    </p:spTree>
    <p:extLst>
      <p:ext uri="{BB962C8B-B14F-4D97-AF65-F5344CB8AC3E}">
        <p14:creationId xmlns:p14="http://schemas.microsoft.com/office/powerpoint/2010/main" val="2187027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274638"/>
            <a:ext cx="8712968" cy="1143000"/>
          </a:xfrm>
        </p:spPr>
        <p:txBody>
          <a:bodyPr>
            <a:noAutofit/>
          </a:bodyPr>
          <a:lstStyle/>
          <a:p>
            <a:r>
              <a:rPr lang="zh-TW" altLang="en-US" sz="4000" b="1" dirty="0"/>
              <a:t>網路傳遞「資訊</a:t>
            </a:r>
            <a:r>
              <a:rPr lang="zh-TW" altLang="en-US" sz="4000" b="1" dirty="0" smtClean="0"/>
              <a:t>」</a:t>
            </a:r>
            <a:r>
              <a:rPr lang="zh-TW" altLang="en-US" sz="4000" b="1" dirty="0" smtClean="0">
                <a:solidFill>
                  <a:srgbClr val="FF0000"/>
                </a:solidFill>
              </a:rPr>
              <a:t>區</a:t>
            </a:r>
            <a:r>
              <a:rPr lang="zh-TW" altLang="en-US" sz="4000" b="1" dirty="0">
                <a:solidFill>
                  <a:srgbClr val="FF0000"/>
                </a:solidFill>
              </a:rPr>
              <a:t>塊鏈傳遞「價值」</a:t>
            </a:r>
            <a:endParaRPr lang="zh-TW" altLang="en-US" sz="4000" dirty="0">
              <a:solidFill>
                <a:srgbClr val="FF0000"/>
              </a:solidFill>
            </a:endParaRPr>
          </a:p>
        </p:txBody>
      </p:sp>
      <p:sp>
        <p:nvSpPr>
          <p:cNvPr id="3" name="內容版面配置區 2"/>
          <p:cNvSpPr>
            <a:spLocks noGrp="1"/>
          </p:cNvSpPr>
          <p:nvPr>
            <p:ph idx="1"/>
          </p:nvPr>
        </p:nvSpPr>
        <p:spPr/>
        <p:txBody>
          <a:bodyPr/>
          <a:lstStyle/>
          <a:p>
            <a:r>
              <a:rPr lang="zh-TW" altLang="en-US" dirty="0"/>
              <a:t>第</a:t>
            </a:r>
            <a:r>
              <a:rPr lang="zh-TW" altLang="en-US" dirty="0" smtClean="0"/>
              <a:t>一代的網路主要傳遞</a:t>
            </a:r>
            <a:r>
              <a:rPr lang="zh-TW" altLang="en-US" b="1" dirty="0" smtClean="0">
                <a:solidFill>
                  <a:srgbClr val="FF0000"/>
                </a:solidFill>
              </a:rPr>
              <a:t>資訊</a:t>
            </a:r>
            <a:endParaRPr lang="en-US" altLang="zh-TW" b="1" dirty="0" smtClean="0">
              <a:solidFill>
                <a:srgbClr val="FF0000"/>
              </a:solidFill>
            </a:endParaRPr>
          </a:p>
          <a:p>
            <a:endParaRPr lang="en-US" altLang="zh-TW" dirty="0">
              <a:solidFill>
                <a:srgbClr val="FF0000"/>
              </a:solidFill>
            </a:endParaRPr>
          </a:p>
          <a:p>
            <a:endParaRPr lang="en-US" altLang="zh-TW" dirty="0" smtClean="0">
              <a:solidFill>
                <a:srgbClr val="FF0000"/>
              </a:solidFill>
            </a:endParaRPr>
          </a:p>
          <a:p>
            <a:endParaRPr lang="en-US" altLang="zh-TW" dirty="0">
              <a:solidFill>
                <a:srgbClr val="FF0000"/>
              </a:solidFill>
            </a:endParaRPr>
          </a:p>
          <a:p>
            <a:r>
              <a:rPr lang="zh-TW" altLang="en-US" dirty="0"/>
              <a:t>新一</a:t>
            </a:r>
            <a:r>
              <a:rPr lang="zh-TW" altLang="en-US" dirty="0" smtClean="0"/>
              <a:t>代</a:t>
            </a:r>
            <a:r>
              <a:rPr lang="zh-TW" altLang="en-US" dirty="0"/>
              <a:t>的</a:t>
            </a:r>
            <a:r>
              <a:rPr lang="zh-TW" altLang="en-US" dirty="0" smtClean="0"/>
              <a:t>網路將可傳遞</a:t>
            </a:r>
            <a:r>
              <a:rPr lang="zh-TW" altLang="en-US" b="1" dirty="0" smtClean="0">
                <a:solidFill>
                  <a:srgbClr val="FF0000"/>
                </a:solidFill>
              </a:rPr>
              <a:t>價值</a:t>
            </a:r>
            <a:r>
              <a:rPr lang="zh-TW" altLang="en-US" dirty="0" smtClean="0"/>
              <a:t>，如</a:t>
            </a:r>
            <a:r>
              <a:rPr lang="en-US" altLang="zh-TW" dirty="0" smtClean="0"/>
              <a:t>:</a:t>
            </a:r>
            <a:r>
              <a:rPr lang="zh-TW" altLang="en-US" dirty="0" smtClean="0">
                <a:solidFill>
                  <a:srgbClr val="FF0000"/>
                </a:solidFill>
              </a:rPr>
              <a:t>資產轉移</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27</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015" y="2348880"/>
            <a:ext cx="369570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632638"/>
            <a:ext cx="4896544" cy="2107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向右箭號 4"/>
          <p:cNvSpPr/>
          <p:nvPr/>
        </p:nvSpPr>
        <p:spPr>
          <a:xfrm>
            <a:off x="4427984" y="5589240"/>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03393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中本聰</a:t>
            </a:r>
            <a:r>
              <a:rPr lang="en-US" altLang="zh-TW" dirty="0" smtClean="0"/>
              <a:t>-Bitcoin</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28</a:t>
            </a:fld>
            <a:endParaRPr lang="zh-TW" alt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056" y="1340768"/>
            <a:ext cx="741988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691680" y="6021286"/>
            <a:ext cx="5688632" cy="646331"/>
          </a:xfrm>
          <a:prstGeom prst="rect">
            <a:avLst/>
          </a:prstGeom>
        </p:spPr>
        <p:txBody>
          <a:bodyPr wrap="square">
            <a:spAutoFit/>
          </a:bodyPr>
          <a:lstStyle/>
          <a:p>
            <a:pPr algn="ctr"/>
            <a:r>
              <a:rPr lang="en-US" altLang="zh-TW" dirty="0"/>
              <a:t>In </a:t>
            </a:r>
            <a:r>
              <a:rPr lang="en-US" altLang="zh-TW" dirty="0">
                <a:solidFill>
                  <a:srgbClr val="FF0000"/>
                </a:solidFill>
              </a:rPr>
              <a:t>2008</a:t>
            </a:r>
            <a:r>
              <a:rPr lang="en-US" altLang="zh-TW" dirty="0"/>
              <a:t>, Satoshi </a:t>
            </a:r>
            <a:r>
              <a:rPr lang="en-US" altLang="zh-TW" dirty="0" err="1"/>
              <a:t>Nakamoto</a:t>
            </a:r>
            <a:r>
              <a:rPr lang="en-US" altLang="zh-TW" dirty="0"/>
              <a:t> published a paper titled </a:t>
            </a:r>
          </a:p>
          <a:p>
            <a:pPr algn="ctr"/>
            <a:r>
              <a:rPr lang="en-US" altLang="zh-TW" dirty="0" smtClean="0"/>
              <a:t>Bitcoin</a:t>
            </a:r>
            <a:r>
              <a:rPr lang="en-US" altLang="zh-TW" dirty="0"/>
              <a:t>: A Peer-to-Peer Electronic Cash System</a:t>
            </a:r>
            <a:endParaRPr lang="zh-TW" altLang="en-US" dirty="0"/>
          </a:p>
        </p:txBody>
      </p:sp>
    </p:spTree>
    <p:extLst>
      <p:ext uri="{BB962C8B-B14F-4D97-AF65-F5344CB8AC3E}">
        <p14:creationId xmlns:p14="http://schemas.microsoft.com/office/powerpoint/2010/main" val="29089117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4581128"/>
            <a:ext cx="2886736"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700808"/>
            <a:ext cx="6336704" cy="197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normAutofit/>
          </a:bodyPr>
          <a:lstStyle/>
          <a:p>
            <a:r>
              <a:rPr lang="zh-TW" altLang="en-US" dirty="0" smtClean="0"/>
              <a:t>數位貨幣系統</a:t>
            </a:r>
            <a:r>
              <a:rPr lang="zh-TW" altLang="en-US" dirty="0"/>
              <a:t>二</a:t>
            </a:r>
            <a:r>
              <a:rPr lang="zh-TW" altLang="en-US" dirty="0" smtClean="0"/>
              <a:t>大難題</a:t>
            </a:r>
            <a:endParaRPr lang="zh-TW" altLang="en-US" dirty="0"/>
          </a:p>
        </p:txBody>
      </p:sp>
      <p:sp>
        <p:nvSpPr>
          <p:cNvPr id="3" name="內容版面配置區 2"/>
          <p:cNvSpPr>
            <a:spLocks noGrp="1"/>
          </p:cNvSpPr>
          <p:nvPr>
            <p:ph idx="1"/>
          </p:nvPr>
        </p:nvSpPr>
        <p:spPr/>
        <p:txBody>
          <a:bodyPr/>
          <a:lstStyle/>
          <a:p>
            <a:r>
              <a:rPr lang="zh-TW" altLang="en-US" dirty="0" smtClean="0"/>
              <a:t>雙重支付問題</a:t>
            </a:r>
            <a:endParaRPr lang="en-US" altLang="zh-TW" dirty="0" smtClean="0"/>
          </a:p>
          <a:p>
            <a:endParaRPr lang="en-US" altLang="zh-TW" dirty="0"/>
          </a:p>
          <a:p>
            <a:endParaRPr lang="en-US" altLang="zh-TW" dirty="0" smtClean="0"/>
          </a:p>
          <a:p>
            <a:endParaRPr lang="en-US" altLang="zh-TW" dirty="0" smtClean="0"/>
          </a:p>
          <a:p>
            <a:r>
              <a:rPr lang="zh-TW" altLang="zh-TW" dirty="0"/>
              <a:t>拜占庭將軍</a:t>
            </a:r>
            <a:r>
              <a:rPr lang="zh-TW" altLang="en-US" dirty="0" smtClean="0"/>
              <a:t>信任問題</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29</a:t>
            </a:fld>
            <a:endParaRPr lang="zh-TW" altLang="en-US" dirty="0"/>
          </a:p>
        </p:txBody>
      </p:sp>
    </p:spTree>
    <p:extLst>
      <p:ext uri="{BB962C8B-B14F-4D97-AF65-F5344CB8AC3E}">
        <p14:creationId xmlns:p14="http://schemas.microsoft.com/office/powerpoint/2010/main" val="1326312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4624"/>
            <a:ext cx="8229600" cy="1143000"/>
          </a:xfrm>
        </p:spPr>
        <p:txBody>
          <a:bodyPr/>
          <a:lstStyle/>
          <a:p>
            <a:r>
              <a:rPr lang="zh-TW" altLang="en-US" dirty="0" smtClean="0"/>
              <a:t>文獻討論</a:t>
            </a:r>
            <a:endParaRPr lang="zh-TW" altLang="en-US" dirty="0"/>
          </a:p>
        </p:txBody>
      </p:sp>
      <p:sp>
        <p:nvSpPr>
          <p:cNvPr id="3" name="內容版面配置區 2"/>
          <p:cNvSpPr>
            <a:spLocks noGrp="1"/>
          </p:cNvSpPr>
          <p:nvPr>
            <p:ph idx="1"/>
          </p:nvPr>
        </p:nvSpPr>
        <p:spPr>
          <a:xfrm>
            <a:off x="446856" y="1124744"/>
            <a:ext cx="8229600" cy="5069160"/>
          </a:xfrm>
        </p:spPr>
        <p:txBody>
          <a:bodyPr>
            <a:noAutofit/>
          </a:bodyPr>
          <a:lstStyle/>
          <a:p>
            <a:r>
              <a:rPr lang="zh-TW" altLang="en-US" sz="1800" dirty="0">
                <a:latin typeface="+mj-ea"/>
              </a:rPr>
              <a:t>林億雄</a:t>
            </a:r>
            <a:r>
              <a:rPr lang="en-US" altLang="zh-TW" sz="1800" dirty="0" smtClean="0"/>
              <a:t>, 2013, The </a:t>
            </a:r>
            <a:r>
              <a:rPr lang="en-US" altLang="zh-TW" sz="1800" dirty="0"/>
              <a:t>C</a:t>
            </a:r>
            <a:r>
              <a:rPr lang="en-US" altLang="zh-TW" sz="1800" dirty="0" smtClean="0"/>
              <a:t>hoice </a:t>
            </a:r>
            <a:r>
              <a:rPr lang="en-US" altLang="zh-TW" sz="1800" dirty="0"/>
              <a:t>of </a:t>
            </a:r>
            <a:r>
              <a:rPr lang="en-US" altLang="zh-TW" sz="1800" dirty="0" smtClean="0"/>
              <a:t>Prior </a:t>
            </a:r>
            <a:r>
              <a:rPr lang="en-US" altLang="zh-TW" sz="1800" dirty="0"/>
              <a:t>to</a:t>
            </a:r>
            <a:r>
              <a:rPr lang="en-US" altLang="zh-TW" sz="1800" b="1" dirty="0">
                <a:solidFill>
                  <a:srgbClr val="FF0000"/>
                </a:solidFill>
              </a:rPr>
              <a:t> </a:t>
            </a:r>
            <a:r>
              <a:rPr lang="en-US" altLang="zh-TW" sz="1800" b="1" dirty="0" smtClean="0">
                <a:solidFill>
                  <a:srgbClr val="FF0000"/>
                </a:solidFill>
              </a:rPr>
              <a:t>Latent </a:t>
            </a:r>
            <a:r>
              <a:rPr lang="en-US" altLang="zh-TW" sz="1800" b="1" dirty="0" err="1" smtClean="0">
                <a:solidFill>
                  <a:srgbClr val="FF0000"/>
                </a:solidFill>
              </a:rPr>
              <a:t>Dirichlet</a:t>
            </a:r>
            <a:r>
              <a:rPr lang="en-US" altLang="zh-TW" sz="1800" b="1" dirty="0" smtClean="0">
                <a:solidFill>
                  <a:srgbClr val="FF0000"/>
                </a:solidFill>
              </a:rPr>
              <a:t> </a:t>
            </a:r>
            <a:r>
              <a:rPr lang="en-US" altLang="zh-TW" sz="1800" b="1" dirty="0">
                <a:solidFill>
                  <a:srgbClr val="FF0000"/>
                </a:solidFill>
              </a:rPr>
              <a:t>A</a:t>
            </a:r>
            <a:r>
              <a:rPr lang="en-US" altLang="zh-TW" sz="1800" b="1" dirty="0" smtClean="0">
                <a:solidFill>
                  <a:srgbClr val="FF0000"/>
                </a:solidFill>
              </a:rPr>
              <a:t>llocation </a:t>
            </a:r>
            <a:r>
              <a:rPr lang="en-US" altLang="zh-TW" sz="1800" dirty="0"/>
              <a:t>for fitting topic models, </a:t>
            </a:r>
            <a:r>
              <a:rPr lang="zh-TW" altLang="en-US" sz="1800" dirty="0"/>
              <a:t>第二十二屆南區統計研討會</a:t>
            </a:r>
            <a:r>
              <a:rPr lang="en-US" altLang="zh-TW" sz="1800" dirty="0"/>
              <a:t>, </a:t>
            </a:r>
            <a:r>
              <a:rPr lang="zh-TW" altLang="en-US" sz="1800" dirty="0"/>
              <a:t>國立高雄</a:t>
            </a:r>
            <a:r>
              <a:rPr lang="zh-TW" altLang="en-US" sz="1800" dirty="0" smtClean="0"/>
              <a:t>大學</a:t>
            </a:r>
            <a:endParaRPr lang="en-US" altLang="zh-TW" sz="1800" dirty="0" smtClean="0"/>
          </a:p>
          <a:p>
            <a:endParaRPr lang="en-US" altLang="zh-TW" sz="1800" dirty="0">
              <a:latin typeface="+mj-ea"/>
            </a:endParaRPr>
          </a:p>
          <a:p>
            <a:r>
              <a:rPr lang="zh-TW" altLang="en-US" sz="1800" dirty="0" smtClean="0">
                <a:latin typeface="+mj-ea"/>
              </a:rPr>
              <a:t>林億雄，萬金生，賴美嬌</a:t>
            </a:r>
            <a:r>
              <a:rPr lang="en-US" altLang="zh-TW" sz="1800" dirty="0" smtClean="0">
                <a:latin typeface="+mj-ea"/>
              </a:rPr>
              <a:t>, 2015,</a:t>
            </a:r>
            <a:r>
              <a:rPr lang="zh-TW" altLang="en-US" sz="1800" b="1" dirty="0" smtClean="0">
                <a:solidFill>
                  <a:srgbClr val="FF0000"/>
                </a:solidFill>
                <a:latin typeface="+mj-ea"/>
              </a:rPr>
              <a:t>巨</a:t>
            </a:r>
            <a:r>
              <a:rPr lang="zh-TW" altLang="en-US" sz="1800" b="1" dirty="0">
                <a:solidFill>
                  <a:srgbClr val="FF0000"/>
                </a:solidFill>
                <a:latin typeface="+mj-ea"/>
              </a:rPr>
              <a:t>量資料分析研究運用在</a:t>
            </a:r>
            <a:r>
              <a:rPr lang="en-US" altLang="zh-TW" sz="1800" b="1" dirty="0">
                <a:solidFill>
                  <a:srgbClr val="FF0000"/>
                </a:solidFill>
                <a:latin typeface="+mj-ea"/>
              </a:rPr>
              <a:t>Moodle</a:t>
            </a:r>
            <a:r>
              <a:rPr lang="zh-TW" altLang="en-US" sz="1800" b="1" dirty="0">
                <a:solidFill>
                  <a:srgbClr val="FF0000"/>
                </a:solidFill>
                <a:latin typeface="+mj-ea"/>
              </a:rPr>
              <a:t>平台系統資料</a:t>
            </a:r>
            <a:r>
              <a:rPr lang="en-US" altLang="zh-TW" sz="1800" dirty="0">
                <a:latin typeface="+mj-ea"/>
              </a:rPr>
              <a:t>, 2015</a:t>
            </a:r>
            <a:r>
              <a:rPr lang="zh-TW" altLang="en-US" sz="1800" dirty="0">
                <a:latin typeface="+mj-ea"/>
              </a:rPr>
              <a:t>年醫療雲端</a:t>
            </a:r>
            <a:r>
              <a:rPr lang="en-US" altLang="zh-TW" sz="1800" dirty="0">
                <a:latin typeface="+mj-ea"/>
              </a:rPr>
              <a:t>-</a:t>
            </a:r>
            <a:r>
              <a:rPr lang="zh-TW" altLang="en-US" sz="1800" dirty="0">
                <a:latin typeface="+mj-ea"/>
              </a:rPr>
              <a:t>數位學習</a:t>
            </a:r>
            <a:r>
              <a:rPr lang="en-US" altLang="zh-TW" sz="1800" dirty="0">
                <a:latin typeface="+mj-ea"/>
              </a:rPr>
              <a:t>-</a:t>
            </a:r>
            <a:r>
              <a:rPr lang="zh-TW" altLang="en-US" sz="1800" dirty="0">
                <a:latin typeface="+mj-ea"/>
              </a:rPr>
              <a:t>第五屆醫療數位學習研討會暨台灣醫療數位學習學會</a:t>
            </a:r>
            <a:r>
              <a:rPr lang="en-US" altLang="zh-TW" sz="1800" dirty="0">
                <a:latin typeface="+mj-ea"/>
              </a:rPr>
              <a:t>, </a:t>
            </a:r>
            <a:r>
              <a:rPr lang="zh-TW" altLang="en-US" sz="1800" dirty="0">
                <a:latin typeface="+mj-ea"/>
              </a:rPr>
              <a:t>高雄醫學大學附設中和紀念醫院</a:t>
            </a:r>
            <a:r>
              <a:rPr lang="en-US" altLang="zh-TW" sz="1800" dirty="0">
                <a:latin typeface="+mj-ea"/>
              </a:rPr>
              <a:t>, </a:t>
            </a:r>
            <a:r>
              <a:rPr lang="en-US" altLang="zh-TW" sz="1800" dirty="0" smtClean="0">
                <a:latin typeface="+mj-ea"/>
              </a:rPr>
              <a:t>2015/10/03</a:t>
            </a:r>
          </a:p>
          <a:p>
            <a:endParaRPr lang="en-US" altLang="zh-TW" sz="1800" dirty="0">
              <a:latin typeface="+mj-ea"/>
            </a:endParaRPr>
          </a:p>
          <a:p>
            <a:r>
              <a:rPr lang="zh-TW" altLang="en-US" sz="1800" dirty="0" smtClean="0">
                <a:latin typeface="+mj-ea"/>
              </a:rPr>
              <a:t>林億雄</a:t>
            </a:r>
            <a:r>
              <a:rPr lang="zh-TW" altLang="en-US" sz="1800" dirty="0">
                <a:latin typeface="+mj-ea"/>
              </a:rPr>
              <a:t>， </a:t>
            </a:r>
            <a:r>
              <a:rPr lang="en-US" altLang="zh-TW" sz="1800" dirty="0" smtClean="0">
                <a:latin typeface="+mj-ea"/>
              </a:rPr>
              <a:t>2017</a:t>
            </a:r>
            <a:r>
              <a:rPr lang="zh-TW" altLang="en-US" sz="1800" dirty="0">
                <a:latin typeface="+mj-ea"/>
              </a:rPr>
              <a:t> ，</a:t>
            </a:r>
            <a:r>
              <a:rPr lang="zh-TW" altLang="en-US" sz="1800" b="1" dirty="0" smtClean="0">
                <a:solidFill>
                  <a:srgbClr val="FF0000"/>
                </a:solidFill>
                <a:latin typeface="+mj-ea"/>
              </a:rPr>
              <a:t>關於</a:t>
            </a:r>
            <a:r>
              <a:rPr lang="zh-TW" altLang="en-US" sz="1800" b="1" dirty="0">
                <a:solidFill>
                  <a:srgbClr val="FF0000"/>
                </a:solidFill>
                <a:latin typeface="+mj-ea"/>
              </a:rPr>
              <a:t>主題模式應用於智慧問答系統建置的初探</a:t>
            </a:r>
            <a:r>
              <a:rPr lang="en-US" altLang="zh-TW" sz="1800" dirty="0">
                <a:latin typeface="+mj-ea"/>
              </a:rPr>
              <a:t>,   </a:t>
            </a:r>
            <a:r>
              <a:rPr lang="en-US" altLang="zh-TW" sz="1800" dirty="0" smtClean="0">
                <a:latin typeface="+mj-ea"/>
              </a:rPr>
              <a:t>2017</a:t>
            </a:r>
            <a:r>
              <a:rPr lang="zh-TW" altLang="en-US" sz="1800" dirty="0" smtClean="0">
                <a:latin typeface="+mj-ea"/>
              </a:rPr>
              <a:t> 觀光</a:t>
            </a:r>
            <a:r>
              <a:rPr lang="zh-TW" altLang="en-US" sz="1800" dirty="0">
                <a:latin typeface="+mj-ea"/>
              </a:rPr>
              <a:t>、休閒暨餐旅管理學術研討會</a:t>
            </a:r>
            <a:r>
              <a:rPr lang="en-US" altLang="zh-TW" sz="1800" dirty="0">
                <a:latin typeface="+mj-ea"/>
              </a:rPr>
              <a:t>, </a:t>
            </a:r>
            <a:r>
              <a:rPr lang="zh-TW" altLang="en-US" sz="1800" dirty="0">
                <a:latin typeface="+mj-ea"/>
              </a:rPr>
              <a:t>台灣首府大學</a:t>
            </a:r>
            <a:r>
              <a:rPr lang="en-US" altLang="zh-TW" sz="1800" dirty="0">
                <a:latin typeface="+mj-ea"/>
              </a:rPr>
              <a:t>, </a:t>
            </a:r>
            <a:r>
              <a:rPr lang="en-US" altLang="zh-TW" sz="1800" dirty="0" smtClean="0">
                <a:latin typeface="+mj-ea"/>
              </a:rPr>
              <a:t>2017/05/05</a:t>
            </a:r>
          </a:p>
          <a:p>
            <a:endParaRPr lang="zh-TW" altLang="en-US" sz="1800" dirty="0">
              <a:latin typeface="+mj-ea"/>
            </a:endParaRPr>
          </a:p>
          <a:p>
            <a:r>
              <a:rPr lang="zh-TW" altLang="en-US" sz="1800" dirty="0" smtClean="0">
                <a:latin typeface="+mj-ea"/>
                <a:ea typeface="+mj-ea"/>
              </a:rPr>
              <a:t>郭添財，林億雄</a:t>
            </a:r>
            <a:r>
              <a:rPr lang="en-US" altLang="zh-TW" sz="1800" dirty="0" smtClean="0">
                <a:latin typeface="+mj-ea"/>
                <a:ea typeface="+mj-ea"/>
              </a:rPr>
              <a:t>, 2017, </a:t>
            </a:r>
            <a:r>
              <a:rPr lang="zh-TW" altLang="en-US" sz="1800" b="1" dirty="0" smtClean="0">
                <a:solidFill>
                  <a:srgbClr val="FF0000"/>
                </a:solidFill>
                <a:latin typeface="+mj-ea"/>
                <a:ea typeface="+mj-ea"/>
              </a:rPr>
              <a:t>教育</a:t>
            </a:r>
            <a:r>
              <a:rPr lang="zh-TW" altLang="en-US" sz="1800" b="1" dirty="0">
                <a:solidFill>
                  <a:srgbClr val="FF0000"/>
                </a:solidFill>
                <a:latin typeface="+mj-ea"/>
                <a:ea typeface="+mj-ea"/>
              </a:rPr>
              <a:t>大數據時代的創新發展</a:t>
            </a:r>
            <a:r>
              <a:rPr lang="zh-TW" altLang="en-US" sz="1800" dirty="0">
                <a:latin typeface="+mj-ea"/>
                <a:ea typeface="+mj-ea"/>
              </a:rPr>
              <a:t>，台灣教育期刊</a:t>
            </a:r>
            <a:r>
              <a:rPr lang="zh-TW" altLang="en-US" sz="1800" dirty="0" smtClean="0">
                <a:latin typeface="+mj-ea"/>
                <a:ea typeface="+mj-ea"/>
              </a:rPr>
              <a:t>，</a:t>
            </a:r>
            <a:r>
              <a:rPr lang="en-US" altLang="zh-TW" sz="1800" dirty="0" smtClean="0">
                <a:latin typeface="+mj-ea"/>
                <a:ea typeface="+mj-ea"/>
              </a:rPr>
              <a:t>No.708</a:t>
            </a:r>
            <a:r>
              <a:rPr lang="en-US" altLang="zh-TW" sz="1800" dirty="0">
                <a:latin typeface="+mj-ea"/>
                <a:ea typeface="+mj-ea"/>
              </a:rPr>
              <a:t>, P.17-24</a:t>
            </a:r>
            <a:r>
              <a:rPr lang="en-US" altLang="zh-TW" sz="1800" dirty="0" smtClean="0">
                <a:latin typeface="+mj-ea"/>
                <a:ea typeface="+mj-ea"/>
              </a:rPr>
              <a:t>.</a:t>
            </a:r>
          </a:p>
          <a:p>
            <a:endParaRPr lang="en-US" altLang="zh-TW" sz="1800" dirty="0">
              <a:latin typeface="+mj-ea"/>
              <a:ea typeface="+mj-ea"/>
            </a:endParaRPr>
          </a:p>
          <a:p>
            <a:r>
              <a:rPr lang="zh-TW" altLang="en-US" sz="1800" dirty="0" smtClean="0">
                <a:latin typeface="+mj-ea"/>
                <a:ea typeface="+mj-ea"/>
              </a:rPr>
              <a:t>林億雄，郭添財，蔡奎如，</a:t>
            </a:r>
            <a:r>
              <a:rPr lang="en-US" altLang="zh-TW" sz="1800" dirty="0" smtClean="0">
                <a:latin typeface="+mj-ea"/>
                <a:ea typeface="+mj-ea"/>
              </a:rPr>
              <a:t>2018</a:t>
            </a:r>
            <a:r>
              <a:rPr lang="zh-TW" altLang="en-US" sz="1800" dirty="0">
                <a:latin typeface="+mj-ea"/>
              </a:rPr>
              <a:t> ，</a:t>
            </a:r>
            <a:r>
              <a:rPr lang="zh-TW" altLang="en-US" sz="1800" b="1" dirty="0" smtClean="0">
                <a:solidFill>
                  <a:srgbClr val="FF0000"/>
                </a:solidFill>
                <a:latin typeface="+mj-ea"/>
                <a:ea typeface="+mj-ea"/>
              </a:rPr>
              <a:t>關於</a:t>
            </a:r>
            <a:r>
              <a:rPr lang="en-US" altLang="zh-TW" sz="1800" b="1" dirty="0">
                <a:solidFill>
                  <a:srgbClr val="FF0000"/>
                </a:solidFill>
                <a:latin typeface="+mj-ea"/>
                <a:ea typeface="+mj-ea"/>
              </a:rPr>
              <a:t>IBM Watson</a:t>
            </a:r>
            <a:r>
              <a:rPr lang="zh-TW" altLang="en-US" sz="1800" b="1" dirty="0">
                <a:solidFill>
                  <a:srgbClr val="FF0000"/>
                </a:solidFill>
                <a:latin typeface="+mj-ea"/>
                <a:ea typeface="+mj-ea"/>
              </a:rPr>
              <a:t>結合主題模式應用在智慧問答系統建置的初探研究</a:t>
            </a:r>
            <a:r>
              <a:rPr lang="en-US" altLang="zh-TW" sz="1800" dirty="0">
                <a:latin typeface="+mj-ea"/>
                <a:ea typeface="+mj-ea"/>
              </a:rPr>
              <a:t>, </a:t>
            </a:r>
            <a:r>
              <a:rPr lang="en-US" altLang="zh-TW" sz="1800" dirty="0" smtClean="0">
                <a:latin typeface="+mj-ea"/>
                <a:ea typeface="+mj-ea"/>
              </a:rPr>
              <a:t> </a:t>
            </a:r>
            <a:r>
              <a:rPr lang="zh-TW" altLang="en-US" sz="1800" dirty="0">
                <a:latin typeface="+mj-ea"/>
                <a:ea typeface="+mj-ea"/>
              </a:rPr>
              <a:t>教育科技與</a:t>
            </a:r>
            <a:r>
              <a:rPr lang="zh-TW" altLang="en-US" sz="1800" dirty="0" smtClean="0">
                <a:latin typeface="+mj-ea"/>
                <a:ea typeface="+mj-ea"/>
              </a:rPr>
              <a:t>學習，</a:t>
            </a:r>
            <a:r>
              <a:rPr lang="en-US" altLang="zh-TW" sz="1800" dirty="0" smtClean="0">
                <a:latin typeface="+mj-ea"/>
                <a:ea typeface="+mj-ea"/>
              </a:rPr>
              <a:t>Vol .6, No. 1</a:t>
            </a:r>
            <a:r>
              <a:rPr lang="zh-TW" altLang="en-US" sz="1800" dirty="0" smtClean="0">
                <a:latin typeface="+mj-ea"/>
                <a:ea typeface="+mj-ea"/>
              </a:rPr>
              <a:t>。 </a:t>
            </a:r>
            <a:r>
              <a:rPr lang="en-US" altLang="zh-TW" sz="1800" dirty="0" smtClean="0">
                <a:latin typeface="+mj-ea"/>
                <a:ea typeface="+mj-ea"/>
              </a:rPr>
              <a:t>(</a:t>
            </a:r>
            <a:r>
              <a:rPr lang="zh-TW" altLang="en-US" sz="1800" dirty="0">
                <a:latin typeface="+mj-ea"/>
                <a:ea typeface="+mj-ea"/>
              </a:rPr>
              <a:t>已接受</a:t>
            </a:r>
            <a:r>
              <a:rPr lang="en-US" altLang="zh-TW" sz="1800" dirty="0" smtClean="0">
                <a:latin typeface="+mj-ea"/>
                <a:ea typeface="+mj-ea"/>
              </a:rPr>
              <a:t>)</a:t>
            </a:r>
          </a:p>
          <a:p>
            <a:endParaRPr lang="en-US" altLang="zh-TW" sz="1800" dirty="0" smtClean="0">
              <a:latin typeface="+mj-ea"/>
              <a:ea typeface="+mj-ea"/>
            </a:endParaRPr>
          </a:p>
          <a:p>
            <a:r>
              <a:rPr lang="zh-TW" altLang="en-US" sz="1800" dirty="0" smtClean="0">
                <a:latin typeface="+mj-ea"/>
                <a:ea typeface="+mj-ea"/>
              </a:rPr>
              <a:t>林億雄</a:t>
            </a:r>
            <a:r>
              <a:rPr lang="zh-TW" altLang="en-US" sz="1800" dirty="0">
                <a:latin typeface="+mj-ea"/>
              </a:rPr>
              <a:t>，</a:t>
            </a:r>
            <a:r>
              <a:rPr lang="zh-TW" altLang="en-US" sz="1800" dirty="0" smtClean="0">
                <a:latin typeface="+mj-ea"/>
                <a:ea typeface="+mj-ea"/>
              </a:rPr>
              <a:t>郭添財</a:t>
            </a:r>
            <a:r>
              <a:rPr lang="zh-TW" altLang="en-US" sz="1800" dirty="0">
                <a:latin typeface="+mj-ea"/>
              </a:rPr>
              <a:t>， </a:t>
            </a:r>
            <a:r>
              <a:rPr lang="en-US" altLang="zh-TW" sz="1800" dirty="0" smtClean="0">
                <a:latin typeface="+mj-ea"/>
                <a:ea typeface="+mj-ea"/>
              </a:rPr>
              <a:t>2018 </a:t>
            </a:r>
            <a:r>
              <a:rPr lang="zh-TW" altLang="en-US" sz="1800" dirty="0" smtClean="0">
                <a:latin typeface="+mj-ea"/>
              </a:rPr>
              <a:t>，</a:t>
            </a:r>
            <a:r>
              <a:rPr lang="zh-TW" altLang="en-US" sz="1800" b="1" dirty="0" smtClean="0">
                <a:solidFill>
                  <a:srgbClr val="FF0000"/>
                </a:solidFill>
                <a:latin typeface="+mj-ea"/>
                <a:ea typeface="+mj-ea"/>
              </a:rPr>
              <a:t>人工智慧</a:t>
            </a:r>
            <a:r>
              <a:rPr lang="zh-TW" altLang="en-US" sz="1800" b="1" dirty="0">
                <a:solidFill>
                  <a:srgbClr val="FF0000"/>
                </a:solidFill>
                <a:latin typeface="+mj-ea"/>
                <a:ea typeface="+mj-ea"/>
              </a:rPr>
              <a:t>對高等教育教學之挑戰與</a:t>
            </a:r>
            <a:r>
              <a:rPr lang="zh-TW" altLang="en-US" sz="1800" b="1" dirty="0" smtClean="0">
                <a:solidFill>
                  <a:srgbClr val="FF0000"/>
                </a:solidFill>
                <a:latin typeface="+mj-ea"/>
                <a:ea typeface="+mj-ea"/>
              </a:rPr>
              <a:t>問題</a:t>
            </a:r>
            <a:r>
              <a:rPr lang="zh-TW" altLang="en-US" sz="1800" dirty="0">
                <a:latin typeface="+mj-ea"/>
              </a:rPr>
              <a:t>，台灣教育期刊，</a:t>
            </a:r>
            <a:r>
              <a:rPr lang="en-US" altLang="zh-TW" sz="1800" dirty="0" smtClean="0">
                <a:latin typeface="+mj-ea"/>
              </a:rPr>
              <a:t>No.712, P.21-31</a:t>
            </a:r>
            <a:endParaRPr lang="en-US" altLang="zh-TW" sz="1800" u="sng" dirty="0">
              <a:solidFill>
                <a:schemeClr val="tx2">
                  <a:lumMod val="75000"/>
                </a:schemeClr>
              </a:solidFill>
              <a:effectLst>
                <a:outerShdw blurRad="38100" dist="38100" dir="2700000" algn="tl">
                  <a:srgbClr val="000000">
                    <a:alpha val="43137"/>
                  </a:srgbClr>
                </a:outerShdw>
              </a:effectLst>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a:t>
            </a:fld>
            <a:endParaRPr lang="zh-TW" altLang="en-US"/>
          </a:p>
        </p:txBody>
      </p:sp>
    </p:spTree>
    <p:extLst>
      <p:ext uri="{BB962C8B-B14F-4D97-AF65-F5344CB8AC3E}">
        <p14:creationId xmlns:p14="http://schemas.microsoft.com/office/powerpoint/2010/main" val="25690812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區塊鏈運用到的概念環環相扣</a:t>
            </a:r>
          </a:p>
        </p:txBody>
      </p:sp>
      <p:sp>
        <p:nvSpPr>
          <p:cNvPr id="3" name="內容版面配置區 2"/>
          <p:cNvSpPr>
            <a:spLocks noGrp="1"/>
          </p:cNvSpPr>
          <p:nvPr>
            <p:ph idx="1"/>
          </p:nvPr>
        </p:nvSpPr>
        <p:spPr>
          <a:xfrm>
            <a:off x="457200" y="1600200"/>
            <a:ext cx="8229600" cy="4925144"/>
          </a:xfrm>
        </p:spPr>
        <p:txBody>
          <a:bodyPr>
            <a:normAutofit fontScale="77500" lnSpcReduction="20000"/>
          </a:bodyPr>
          <a:lstStyle/>
          <a:p>
            <a:pPr marL="0" indent="0">
              <a:buNone/>
            </a:pPr>
            <a:endParaRPr lang="zh-TW" altLang="en-US" dirty="0"/>
          </a:p>
          <a:p>
            <a:r>
              <a:rPr lang="zh-TW" altLang="en-US" dirty="0" smtClean="0">
                <a:latin typeface="+mj-ea"/>
                <a:ea typeface="+mj-ea"/>
              </a:rPr>
              <a:t>以下三點</a:t>
            </a:r>
            <a:r>
              <a:rPr lang="zh-TW" altLang="en-US" dirty="0">
                <a:latin typeface="+mj-ea"/>
                <a:ea typeface="+mj-ea"/>
              </a:rPr>
              <a:t>是區塊鏈能夠成為價值交換網絡的要素</a:t>
            </a:r>
          </a:p>
          <a:p>
            <a:endParaRPr lang="en-US" altLang="zh-TW" dirty="0" smtClean="0">
              <a:latin typeface="+mj-ea"/>
              <a:ea typeface="+mj-ea"/>
            </a:endParaRPr>
          </a:p>
          <a:p>
            <a:r>
              <a:rPr lang="zh-TW" altLang="en-US" dirty="0" smtClean="0">
                <a:latin typeface="+mj-ea"/>
                <a:ea typeface="+mj-ea"/>
              </a:rPr>
              <a:t>資產</a:t>
            </a:r>
            <a:r>
              <a:rPr lang="zh-TW" altLang="en-US" dirty="0">
                <a:latin typeface="+mj-ea"/>
                <a:ea typeface="+mj-ea"/>
              </a:rPr>
              <a:t>的所有權可以被</a:t>
            </a:r>
            <a:r>
              <a:rPr lang="zh-TW" altLang="en-US" dirty="0" smtClean="0">
                <a:latin typeface="+mj-ea"/>
                <a:ea typeface="+mj-ea"/>
              </a:rPr>
              <a:t>確認</a:t>
            </a:r>
            <a:endParaRPr lang="en-US" altLang="zh-TW" dirty="0" smtClean="0">
              <a:latin typeface="+mj-ea"/>
              <a:ea typeface="+mj-ea"/>
            </a:endParaRPr>
          </a:p>
          <a:p>
            <a:pPr lvl="1"/>
            <a:r>
              <a:rPr lang="zh-TW" altLang="en-US" dirty="0" smtClean="0">
                <a:solidFill>
                  <a:srgbClr val="FF0000"/>
                </a:solidFill>
                <a:latin typeface="+mj-ea"/>
                <a:ea typeface="+mj-ea"/>
              </a:rPr>
              <a:t>密碼</a:t>
            </a:r>
            <a:r>
              <a:rPr lang="zh-TW" altLang="en-US" dirty="0">
                <a:solidFill>
                  <a:srgbClr val="FF0000"/>
                </a:solidFill>
                <a:latin typeface="+mj-ea"/>
                <a:ea typeface="+mj-ea"/>
              </a:rPr>
              <a:t>學</a:t>
            </a:r>
            <a:r>
              <a:rPr lang="zh-TW" altLang="en-US" dirty="0">
                <a:latin typeface="+mj-ea"/>
                <a:ea typeface="+mj-ea"/>
              </a:rPr>
              <a:t>中的非對稱公開金鑰加密</a:t>
            </a:r>
            <a:r>
              <a:rPr lang="zh-TW" altLang="en-US" dirty="0" smtClean="0">
                <a:latin typeface="+mj-ea"/>
                <a:ea typeface="+mj-ea"/>
              </a:rPr>
              <a:t>讓資產所有權可被</a:t>
            </a:r>
            <a:r>
              <a:rPr lang="zh-TW" altLang="en-US" dirty="0">
                <a:latin typeface="+mj-ea"/>
                <a:ea typeface="+mj-ea"/>
              </a:rPr>
              <a:t>確認</a:t>
            </a:r>
            <a:endParaRPr lang="en-US" altLang="zh-TW" dirty="0">
              <a:latin typeface="+mj-ea"/>
              <a:ea typeface="+mj-ea"/>
            </a:endParaRPr>
          </a:p>
          <a:p>
            <a:pPr marL="0" indent="0">
              <a:buNone/>
            </a:pPr>
            <a:endParaRPr lang="en-US" altLang="zh-TW" dirty="0">
              <a:latin typeface="+mj-ea"/>
              <a:ea typeface="+mj-ea"/>
            </a:endParaRPr>
          </a:p>
          <a:p>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r>
              <a:rPr lang="en-US" altLang="zh-TW" dirty="0" smtClean="0">
                <a:solidFill>
                  <a:srgbClr val="FF0000"/>
                </a:solidFill>
                <a:latin typeface="+mj-ea"/>
                <a:ea typeface="+mj-ea"/>
              </a:rPr>
              <a:t>Hash</a:t>
            </a:r>
            <a:r>
              <a:rPr lang="zh-TW" altLang="en-US" dirty="0" smtClean="0">
                <a:solidFill>
                  <a:srgbClr val="FF0000"/>
                </a:solidFill>
                <a:latin typeface="+mj-ea"/>
                <a:ea typeface="+mj-ea"/>
              </a:rPr>
              <a:t>函數</a:t>
            </a:r>
            <a:r>
              <a:rPr lang="zh-TW" altLang="en-US" dirty="0">
                <a:latin typeface="+mj-ea"/>
                <a:ea typeface="+mj-ea"/>
              </a:rPr>
              <a:t>讓區塊鏈中的</a:t>
            </a:r>
            <a:r>
              <a:rPr lang="zh-TW" altLang="en-US" dirty="0" smtClean="0">
                <a:latin typeface="+mj-ea"/>
                <a:ea typeface="+mj-ea"/>
              </a:rPr>
              <a:t>所有</a:t>
            </a:r>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endParaRPr lang="en-US" altLang="zh-TW" dirty="0">
              <a:latin typeface="+mj-ea"/>
              <a:ea typeface="+mj-ea"/>
            </a:endParaRPr>
          </a:p>
          <a:p>
            <a:r>
              <a:rPr lang="zh-TW" altLang="en-US" dirty="0" smtClean="0">
                <a:latin typeface="+mj-ea"/>
                <a:ea typeface="+mj-ea"/>
              </a:rPr>
              <a:t>共識去中心化</a:t>
            </a:r>
            <a:r>
              <a:rPr lang="zh-TW" altLang="en-US" dirty="0">
                <a:latin typeface="+mj-ea"/>
                <a:ea typeface="+mj-ea"/>
              </a:rPr>
              <a:t>成</a:t>
            </a:r>
            <a:r>
              <a:rPr lang="zh-TW" altLang="en-US" dirty="0" smtClean="0">
                <a:latin typeface="+mj-ea"/>
                <a:ea typeface="+mj-ea"/>
              </a:rPr>
              <a:t>為信任機器</a:t>
            </a:r>
            <a:endParaRPr lang="en-US" altLang="zh-TW" dirty="0" smtClean="0">
              <a:latin typeface="+mj-ea"/>
              <a:ea typeface="+mj-ea"/>
            </a:endParaRPr>
          </a:p>
          <a:p>
            <a:pPr lvl="1"/>
            <a:r>
              <a:rPr lang="zh-TW" altLang="en-US" dirty="0" smtClean="0">
                <a:solidFill>
                  <a:srgbClr val="FF0000"/>
                </a:solidFill>
                <a:latin typeface="+mj-ea"/>
                <a:ea typeface="+mj-ea"/>
              </a:rPr>
              <a:t>工作量證明</a:t>
            </a:r>
            <a:r>
              <a:rPr lang="en-US" altLang="zh-TW" dirty="0" smtClean="0">
                <a:solidFill>
                  <a:srgbClr val="FF0000"/>
                </a:solidFill>
                <a:latin typeface="+mj-ea"/>
                <a:ea typeface="+mj-ea"/>
              </a:rPr>
              <a:t>(</a:t>
            </a:r>
            <a:r>
              <a:rPr lang="en-US" altLang="zh-TW" dirty="0" err="1" smtClean="0">
                <a:solidFill>
                  <a:srgbClr val="FF0000"/>
                </a:solidFill>
                <a:latin typeface="+mj-ea"/>
                <a:ea typeface="+mj-ea"/>
              </a:rPr>
              <a:t>PoW</a:t>
            </a:r>
            <a:r>
              <a:rPr lang="en-US" altLang="zh-TW" dirty="0" smtClean="0">
                <a:solidFill>
                  <a:srgbClr val="FF0000"/>
                </a:solidFill>
                <a:latin typeface="+mj-ea"/>
                <a:ea typeface="+mj-ea"/>
              </a:rPr>
              <a:t>)</a:t>
            </a:r>
            <a:r>
              <a:rPr lang="zh-TW" altLang="en-US" dirty="0">
                <a:latin typeface="+mj-ea"/>
                <a:ea typeface="+mj-ea"/>
              </a:rPr>
              <a:t>演算法</a:t>
            </a:r>
            <a:r>
              <a:rPr lang="zh-TW" altLang="en-US" dirty="0" smtClean="0">
                <a:latin typeface="+mj-ea"/>
                <a:ea typeface="+mj-ea"/>
              </a:rPr>
              <a:t>讓所有節點</a:t>
            </a:r>
            <a:r>
              <a:rPr lang="zh-TW" altLang="en-US" dirty="0">
                <a:latin typeface="+mj-ea"/>
                <a:ea typeface="+mj-ea"/>
              </a:rPr>
              <a:t>達成</a:t>
            </a:r>
            <a:r>
              <a:rPr lang="zh-TW" altLang="en-US" dirty="0" smtClean="0">
                <a:latin typeface="+mj-ea"/>
                <a:ea typeface="+mj-ea"/>
              </a:rPr>
              <a:t>共識</a:t>
            </a:r>
            <a:endParaRPr lang="en-US" altLang="zh-TW" dirty="0">
              <a:latin typeface="+mj-ea"/>
              <a:ea typeface="+mj-ea"/>
            </a:endParaRPr>
          </a:p>
          <a:p>
            <a:endParaRPr lang="en-US" altLang="zh-TW" dirty="0">
              <a:latin typeface="+mj-ea"/>
              <a:ea typeface="+mj-ea"/>
            </a:endParaRPr>
          </a:p>
          <a:p>
            <a:r>
              <a:rPr lang="en-US" altLang="zh-TW" dirty="0" smtClean="0">
                <a:latin typeface="+mj-ea"/>
                <a:ea typeface="+mj-ea"/>
              </a:rPr>
              <a:t>Demo </a:t>
            </a:r>
            <a:r>
              <a:rPr lang="en-US" altLang="zh-TW" dirty="0">
                <a:latin typeface="+mj-ea"/>
                <a:ea typeface="+mj-ea"/>
              </a:rPr>
              <a:t>: </a:t>
            </a:r>
            <a:r>
              <a:rPr lang="en-US" altLang="zh-TW" dirty="0">
                <a:latin typeface="+mj-ea"/>
                <a:ea typeface="+mj-ea"/>
                <a:hlinkClick r:id="rId2"/>
              </a:rPr>
              <a:t>https://anders.com/blockchain/</a:t>
            </a:r>
            <a:endParaRPr lang="en-US" altLang="zh-TW" dirty="0">
              <a:latin typeface="+mj-ea"/>
              <a:ea typeface="+mj-ea"/>
            </a:endParaRP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30</a:t>
            </a:fld>
            <a:endParaRPr lang="zh-TW" altLang="en-US"/>
          </a:p>
        </p:txBody>
      </p:sp>
    </p:spTree>
    <p:extLst>
      <p:ext uri="{BB962C8B-B14F-4D97-AF65-F5344CB8AC3E}">
        <p14:creationId xmlns:p14="http://schemas.microsoft.com/office/powerpoint/2010/main" val="701655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P2P</a:t>
            </a:r>
            <a:r>
              <a:rPr lang="zh-TW" altLang="en-US" dirty="0" smtClean="0"/>
              <a:t> 電子交易</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31</a:t>
            </a:fld>
            <a:endParaRPr lang="zh-TW" alt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40841"/>
            <a:ext cx="8229600" cy="384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9895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274638"/>
            <a:ext cx="8568952" cy="1143000"/>
          </a:xfrm>
        </p:spPr>
        <p:txBody>
          <a:bodyPr>
            <a:noAutofit/>
          </a:bodyPr>
          <a:lstStyle/>
          <a:p>
            <a:r>
              <a:rPr lang="zh-TW" altLang="en-US" sz="3800" dirty="0"/>
              <a:t>區塊鏈</a:t>
            </a:r>
            <a:r>
              <a:rPr lang="zh-TW" altLang="en-US" sz="3800" b="1" dirty="0">
                <a:solidFill>
                  <a:srgbClr val="FF0000"/>
                </a:solidFill>
              </a:rPr>
              <a:t>集結密碼</a:t>
            </a:r>
            <a:r>
              <a:rPr lang="zh-TW" altLang="en-US" sz="3800" b="1" dirty="0" smtClean="0">
                <a:solidFill>
                  <a:srgbClr val="FF0000"/>
                </a:solidFill>
              </a:rPr>
              <a:t>學</a:t>
            </a:r>
            <a:r>
              <a:rPr lang="en-US" altLang="zh-TW" sz="3800" b="1" dirty="0" smtClean="0">
                <a:solidFill>
                  <a:srgbClr val="FF0000"/>
                </a:solidFill>
              </a:rPr>
              <a:t>P2P</a:t>
            </a:r>
            <a:r>
              <a:rPr lang="zh-TW" altLang="en-US" sz="3800" b="1" dirty="0" smtClean="0">
                <a:solidFill>
                  <a:srgbClr val="FF0000"/>
                </a:solidFill>
              </a:rPr>
              <a:t>架構的公開</a:t>
            </a:r>
            <a:r>
              <a:rPr lang="zh-TW" altLang="en-US" sz="3800" b="1" dirty="0">
                <a:solidFill>
                  <a:srgbClr val="FF0000"/>
                </a:solidFill>
              </a:rPr>
              <a:t>帳本</a:t>
            </a:r>
          </a:p>
        </p:txBody>
      </p:sp>
      <p:sp>
        <p:nvSpPr>
          <p:cNvPr id="3" name="內容版面配置區 2"/>
          <p:cNvSpPr>
            <a:spLocks noGrp="1"/>
          </p:cNvSpPr>
          <p:nvPr>
            <p:ph idx="1"/>
          </p:nvPr>
        </p:nvSpPr>
        <p:spPr/>
        <p:txBody>
          <a:bodyPr>
            <a:normAutofit/>
          </a:bodyPr>
          <a:lstStyle/>
          <a:p>
            <a:r>
              <a:rPr lang="zh-TW" altLang="en-US" dirty="0" smtClean="0">
                <a:latin typeface="+mj-ea"/>
                <a:ea typeface="+mj-ea"/>
              </a:rPr>
              <a:t>區</a:t>
            </a:r>
            <a:r>
              <a:rPr lang="zh-TW" altLang="en-US" dirty="0">
                <a:latin typeface="+mj-ea"/>
                <a:ea typeface="+mj-ea"/>
              </a:rPr>
              <a:t>塊鏈技術可以說是互聯網時代以來，最具顛覆性的創新技術，依靠</a:t>
            </a:r>
            <a:r>
              <a:rPr lang="zh-TW" altLang="en-US" b="1" dirty="0">
                <a:solidFill>
                  <a:srgbClr val="FF0000"/>
                </a:solidFill>
                <a:latin typeface="+mj-ea"/>
                <a:ea typeface="+mj-ea"/>
              </a:rPr>
              <a:t>複雜的密碼學</a:t>
            </a:r>
            <a:r>
              <a:rPr lang="zh-TW" altLang="en-US" dirty="0">
                <a:latin typeface="+mj-ea"/>
                <a:ea typeface="+mj-ea"/>
              </a:rPr>
              <a:t>來加密資料，再透過</a:t>
            </a:r>
            <a:r>
              <a:rPr lang="zh-TW" altLang="en-US" b="1" dirty="0">
                <a:solidFill>
                  <a:srgbClr val="FF0000"/>
                </a:solidFill>
                <a:latin typeface="+mj-ea"/>
                <a:ea typeface="+mj-ea"/>
              </a:rPr>
              <a:t>巧妙的數學分散式演算法</a:t>
            </a:r>
            <a:r>
              <a:rPr lang="zh-TW" altLang="en-US" dirty="0">
                <a:latin typeface="+mj-ea"/>
                <a:ea typeface="+mj-ea"/>
              </a:rPr>
              <a:t>，讓互聯網最讓人擔憂的安全信任問題，可以在不需要第三方介入的前提下讓使用者達成共識，以非常低的成本解決了網路上信任與資料價值的難題</a:t>
            </a:r>
            <a:r>
              <a:rPr lang="zh-TW" altLang="en-US" dirty="0" smtClean="0">
                <a:latin typeface="+mj-ea"/>
                <a:ea typeface="+mj-ea"/>
              </a:rPr>
              <a:t>。</a:t>
            </a:r>
            <a:endParaRPr lang="en-US" altLang="zh-TW" dirty="0" smtClean="0">
              <a:latin typeface="+mj-ea"/>
              <a:ea typeface="+mj-ea"/>
            </a:endParaRPr>
          </a:p>
          <a:p>
            <a:endParaRPr lang="zh-TW" altLang="en-US" dirty="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32</a:t>
            </a:fld>
            <a:endParaRPr lang="zh-TW" altLang="en-US"/>
          </a:p>
        </p:txBody>
      </p:sp>
    </p:spTree>
    <p:extLst>
      <p:ext uri="{BB962C8B-B14F-4D97-AF65-F5344CB8AC3E}">
        <p14:creationId xmlns:p14="http://schemas.microsoft.com/office/powerpoint/2010/main" val="37118488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3448" y="0"/>
            <a:ext cx="8229600" cy="1143000"/>
          </a:xfrm>
        </p:spPr>
        <p:txBody>
          <a:bodyPr/>
          <a:lstStyle/>
          <a:p>
            <a:r>
              <a:rPr lang="zh-TW" altLang="en-US" dirty="0" smtClean="0"/>
              <a:t>分散式  </a:t>
            </a:r>
            <a:r>
              <a:rPr lang="en-US" altLang="zh-TW" dirty="0" smtClean="0"/>
              <a:t>Distributed</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33</a:t>
            </a:fld>
            <a:endParaRPr lang="zh-TW" altLang="en-US"/>
          </a:p>
        </p:txBody>
      </p:sp>
      <p:pic>
        <p:nvPicPr>
          <p:cNvPr id="5" name="圖片 4" descr="https://www.mile.cloud/wp-content/uploads/2017/11/簡化的支付驗證-1030x403.png"/>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036496" cy="3096344"/>
          </a:xfrm>
          <a:prstGeom prst="rect">
            <a:avLst/>
          </a:prstGeom>
          <a:noFill/>
          <a:ln>
            <a:noFill/>
          </a:ln>
        </p:spPr>
      </p:pic>
      <p:pic>
        <p:nvPicPr>
          <p:cNvPr id="6" name="圖片 5" descr="https://www.mile.cloud/wp-content/uploads/2017/11/簡化的支付驗證-1030x403.png"/>
          <p:cNvPicPr/>
          <p:nvPr/>
        </p:nvPicPr>
        <p:blipFill>
          <a:blip r:embed="rId2">
            <a:extLst>
              <a:ext uri="{28A0092B-C50C-407E-A947-70E740481C1C}">
                <a14:useLocalDpi xmlns:a14="http://schemas.microsoft.com/office/drawing/2010/main" val="0"/>
              </a:ext>
            </a:extLst>
          </a:blip>
          <a:srcRect/>
          <a:stretch>
            <a:fillRect/>
          </a:stretch>
        </p:blipFill>
        <p:spPr bwMode="auto">
          <a:xfrm>
            <a:off x="35496" y="3789040"/>
            <a:ext cx="9036496" cy="3096344"/>
          </a:xfrm>
          <a:prstGeom prst="rect">
            <a:avLst/>
          </a:prstGeom>
          <a:noFill/>
          <a:ln>
            <a:noFill/>
          </a:ln>
        </p:spPr>
      </p:pic>
      <p:sp>
        <p:nvSpPr>
          <p:cNvPr id="7" name="標題 1"/>
          <p:cNvSpPr txBox="1">
            <a:spLocks/>
          </p:cNvSpPr>
          <p:nvPr/>
        </p:nvSpPr>
        <p:spPr>
          <a:xfrm>
            <a:off x="-18877" y="3326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TW" b="1" dirty="0" smtClean="0">
                <a:solidFill>
                  <a:srgbClr val="FF0000"/>
                </a:solidFill>
              </a:rPr>
              <a:t>Peer A</a:t>
            </a:r>
            <a:endParaRPr lang="zh-TW" altLang="en-US" b="1" dirty="0">
              <a:solidFill>
                <a:srgbClr val="FF0000"/>
              </a:solidFill>
            </a:endParaRPr>
          </a:p>
        </p:txBody>
      </p:sp>
      <p:sp>
        <p:nvSpPr>
          <p:cNvPr id="8" name="標題 1"/>
          <p:cNvSpPr txBox="1">
            <a:spLocks/>
          </p:cNvSpPr>
          <p:nvPr/>
        </p:nvSpPr>
        <p:spPr>
          <a:xfrm>
            <a:off x="4018" y="278092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TW" b="1" dirty="0" smtClean="0">
                <a:solidFill>
                  <a:srgbClr val="FF0000"/>
                </a:solidFill>
              </a:rPr>
              <a:t>Peer B</a:t>
            </a:r>
            <a:endParaRPr lang="zh-TW" altLang="en-US" b="1" dirty="0">
              <a:solidFill>
                <a:srgbClr val="FF0000"/>
              </a:solidFill>
            </a:endParaRPr>
          </a:p>
        </p:txBody>
      </p:sp>
    </p:spTree>
    <p:extLst>
      <p:ext uri="{BB962C8B-B14F-4D97-AF65-F5344CB8AC3E}">
        <p14:creationId xmlns:p14="http://schemas.microsoft.com/office/powerpoint/2010/main" val="32627032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34</a:t>
            </a:fld>
            <a:endParaRPr lang="zh-TW"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314" y="1131734"/>
            <a:ext cx="7776864" cy="2682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187624" y="366287"/>
            <a:ext cx="6408712" cy="769441"/>
          </a:xfrm>
          <a:prstGeom prst="rect">
            <a:avLst/>
          </a:prstGeom>
        </p:spPr>
        <p:txBody>
          <a:bodyPr wrap="square">
            <a:spAutoFit/>
          </a:bodyPr>
          <a:lstStyle/>
          <a:p>
            <a:pPr algn="ctr"/>
            <a:r>
              <a:rPr lang="zh-TW" altLang="en-US" sz="4400" b="1" dirty="0"/>
              <a:t>去中心</a:t>
            </a:r>
            <a:r>
              <a:rPr lang="zh-TW" altLang="en-US" sz="4400" b="1" dirty="0" smtClean="0"/>
              <a:t>化網路交易</a:t>
            </a:r>
            <a:endParaRPr lang="zh-TW" altLang="en-US" sz="44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704221"/>
            <a:ext cx="7704856" cy="3109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90622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分散式資料庫</a:t>
            </a:r>
            <a:endParaRPr lang="zh-TW" altLang="en-US" dirty="0"/>
          </a:p>
        </p:txBody>
      </p:sp>
      <p:sp>
        <p:nvSpPr>
          <p:cNvPr id="4" name="內容版面配置區 3"/>
          <p:cNvSpPr>
            <a:spLocks noGrp="1"/>
          </p:cNvSpPr>
          <p:nvPr>
            <p:ph idx="1"/>
          </p:nvPr>
        </p:nvSpPr>
        <p:spPr/>
        <p:txBody>
          <a:bodyPr/>
          <a:lstStyle/>
          <a:p>
            <a:r>
              <a:rPr lang="zh-TW" altLang="en-US" b="1" dirty="0" smtClean="0">
                <a:solidFill>
                  <a:srgbClr val="FF0000"/>
                </a:solidFill>
              </a:rPr>
              <a:t>傳統</a:t>
            </a:r>
            <a:r>
              <a:rPr lang="zh-TW" altLang="en-US" dirty="0" smtClean="0"/>
              <a:t> </a:t>
            </a:r>
            <a:r>
              <a:rPr lang="en-US" altLang="zh-TW" dirty="0" smtClean="0"/>
              <a:t>SQL</a:t>
            </a:r>
            <a:r>
              <a:rPr lang="zh-TW" altLang="en-US" dirty="0" smtClean="0"/>
              <a:t> 集中式檔案管理系統  </a:t>
            </a:r>
            <a:endParaRPr lang="en-US" altLang="zh-TW" dirty="0"/>
          </a:p>
          <a:p>
            <a:r>
              <a:rPr lang="en-US" altLang="zh-TW" dirty="0" smtClean="0"/>
              <a:t>Hadoop</a:t>
            </a:r>
            <a:r>
              <a:rPr lang="zh-TW" altLang="en-US" dirty="0">
                <a:solidFill>
                  <a:srgbClr val="FF0000"/>
                </a:solidFill>
              </a:rPr>
              <a:t> </a:t>
            </a:r>
            <a:r>
              <a:rPr lang="zh-TW" altLang="en-US" dirty="0" smtClean="0">
                <a:solidFill>
                  <a:srgbClr val="FF0000"/>
                </a:solidFill>
              </a:rPr>
              <a:t> </a:t>
            </a:r>
            <a:r>
              <a:rPr lang="zh-TW" altLang="en-US" b="1" dirty="0" smtClean="0">
                <a:solidFill>
                  <a:srgbClr val="FF0000"/>
                </a:solidFill>
              </a:rPr>
              <a:t>分散式檔案系統  </a:t>
            </a:r>
            <a:r>
              <a:rPr lang="en-US" altLang="zh-TW" b="1" dirty="0" smtClean="0">
                <a:solidFill>
                  <a:srgbClr val="FF0000"/>
                </a:solidFill>
              </a:rPr>
              <a:t>HDFS</a:t>
            </a:r>
            <a:r>
              <a:rPr lang="zh-TW" altLang="en-US" b="1" dirty="0" smtClean="0">
                <a:solidFill>
                  <a:srgbClr val="FF0000"/>
                </a:solidFill>
              </a:rPr>
              <a:t>   </a:t>
            </a:r>
            <a:r>
              <a:rPr lang="en-US" altLang="zh-TW" b="1" u="sng" dirty="0" smtClean="0">
                <a:solidFill>
                  <a:schemeClr val="tx2">
                    <a:lumMod val="75000"/>
                  </a:schemeClr>
                </a:solidFill>
                <a:effectLst>
                  <a:outerShdw blurRad="38100" dist="38100" dir="2700000" algn="tl">
                    <a:srgbClr val="000000">
                      <a:alpha val="43137"/>
                    </a:srgbClr>
                  </a:outerShdw>
                </a:effectLst>
              </a:rPr>
              <a:t>(</a:t>
            </a:r>
            <a:r>
              <a:rPr lang="zh-TW" altLang="en-US" b="1" u="sng" dirty="0" smtClean="0">
                <a:solidFill>
                  <a:schemeClr val="tx2">
                    <a:lumMod val="75000"/>
                  </a:schemeClr>
                </a:solidFill>
                <a:effectLst>
                  <a:outerShdw blurRad="38100" dist="38100" dir="2700000" algn="tl">
                    <a:srgbClr val="000000">
                      <a:alpha val="43137"/>
                    </a:srgbClr>
                  </a:outerShdw>
                </a:effectLst>
              </a:rPr>
              <a:t>影片</a:t>
            </a:r>
            <a:r>
              <a:rPr lang="en-US" altLang="zh-TW" b="1" u="sng" dirty="0">
                <a:solidFill>
                  <a:schemeClr val="tx2">
                    <a:lumMod val="75000"/>
                  </a:schemeClr>
                </a:solidFill>
                <a:effectLst>
                  <a:outerShdw blurRad="38100" dist="38100" dir="2700000" algn="tl">
                    <a:srgbClr val="000000">
                      <a:alpha val="43137"/>
                    </a:srgbClr>
                  </a:outerShdw>
                </a:effectLst>
              </a:rPr>
              <a:t>3</a:t>
            </a:r>
            <a:r>
              <a:rPr lang="en-US" altLang="zh-TW" b="1" u="sng" dirty="0" smtClean="0">
                <a:solidFill>
                  <a:schemeClr val="tx2">
                    <a:lumMod val="75000"/>
                  </a:schemeClr>
                </a:solidFill>
                <a:effectLst>
                  <a:outerShdw blurRad="38100" dist="38100" dir="2700000" algn="tl">
                    <a:srgbClr val="000000">
                      <a:alpha val="43137"/>
                    </a:srgbClr>
                  </a:outerShdw>
                </a:effectLst>
              </a:rPr>
              <a:t>)</a:t>
            </a:r>
            <a:endParaRPr lang="en-US" altLang="zh-TW" u="sng" dirty="0">
              <a:solidFill>
                <a:schemeClr val="tx2">
                  <a:lumMod val="75000"/>
                </a:schemeClr>
              </a:solidFill>
              <a:effectLst>
                <a:outerShdw blurRad="38100" dist="38100" dir="2700000" algn="tl">
                  <a:srgbClr val="000000">
                    <a:alpha val="43137"/>
                  </a:srgbClr>
                </a:outerShdw>
              </a:effectLst>
            </a:endParaRPr>
          </a:p>
          <a:p>
            <a:r>
              <a:rPr lang="zh-TW" altLang="en-US" b="1" dirty="0" smtClean="0">
                <a:solidFill>
                  <a:srgbClr val="FF0000"/>
                </a:solidFill>
              </a:rPr>
              <a:t>進階</a:t>
            </a:r>
            <a:r>
              <a:rPr lang="zh-TW" altLang="en-US" dirty="0" smtClean="0"/>
              <a:t> 區塊鏈中每個節點</a:t>
            </a:r>
            <a:r>
              <a:rPr lang="zh-TW" altLang="en-US" dirty="0" smtClean="0">
                <a:solidFill>
                  <a:srgbClr val="FF0000"/>
                </a:solidFill>
              </a:rPr>
              <a:t>下載所有帳本資料</a:t>
            </a:r>
            <a:endParaRPr lang="zh-TW" altLang="en-US" dirty="0">
              <a:solidFill>
                <a:srgbClr val="FF0000"/>
              </a:solidFill>
            </a:endParaRPr>
          </a:p>
        </p:txBody>
      </p:sp>
      <p:sp>
        <p:nvSpPr>
          <p:cNvPr id="2" name="投影片編號版面配置區 1"/>
          <p:cNvSpPr>
            <a:spLocks noGrp="1"/>
          </p:cNvSpPr>
          <p:nvPr>
            <p:ph type="sldNum" sz="quarter" idx="12"/>
          </p:nvPr>
        </p:nvSpPr>
        <p:spPr/>
        <p:txBody>
          <a:bodyPr/>
          <a:lstStyle/>
          <a:p>
            <a:fld id="{98DC5E68-8E8F-413E-B9EF-039BBE8E841D}" type="slidenum">
              <a:rPr lang="zh-TW" altLang="en-US" smtClean="0"/>
              <a:t>35</a:t>
            </a:fld>
            <a:endParaRPr lang="zh-TW" altLang="en-US"/>
          </a:p>
        </p:txBody>
      </p:sp>
      <p:pic>
        <p:nvPicPr>
          <p:cNvPr id="5" name="內容版面配置區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501008"/>
            <a:ext cx="6696744" cy="3117168"/>
          </a:xfrm>
          <a:prstGeom prst="rect">
            <a:avLst/>
          </a:prstGeom>
        </p:spPr>
      </p:pic>
      <p:sp>
        <p:nvSpPr>
          <p:cNvPr id="6" name="橢圓 5"/>
          <p:cNvSpPr/>
          <p:nvPr/>
        </p:nvSpPr>
        <p:spPr>
          <a:xfrm>
            <a:off x="3779912" y="3429000"/>
            <a:ext cx="151216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32820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拜占庭將軍信任問題</a:t>
            </a:r>
            <a:r>
              <a:rPr lang="en-US" altLang="zh-TW" dirty="0" smtClean="0"/>
              <a:t/>
            </a:r>
            <a:br>
              <a:rPr lang="en-US" altLang="zh-TW" dirty="0" smtClean="0"/>
            </a:br>
            <a:r>
              <a:rPr lang="zh-TW" altLang="en-US" dirty="0" smtClean="0"/>
              <a:t> </a:t>
            </a:r>
            <a:r>
              <a:rPr lang="en-US" altLang="zh-TW" dirty="0"/>
              <a:t>( The Byzantine Generals Problem )</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36</a:t>
            </a:fld>
            <a:endParaRPr lang="zh-TW" altLang="en-US"/>
          </a:p>
        </p:txBody>
      </p:sp>
      <p:sp>
        <p:nvSpPr>
          <p:cNvPr id="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25" name="圖片 3" descr="https://www.mile.cloud/wp-content/uploads/2017/11/拜占庭問題-1030x4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037" y="2348880"/>
            <a:ext cx="7215523"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6724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拜占庭</a:t>
            </a:r>
            <a:r>
              <a:rPr lang="zh-TW" altLang="zh-TW" dirty="0" smtClean="0"/>
              <a:t>將軍</a:t>
            </a:r>
            <a:r>
              <a:rPr lang="zh-TW" altLang="en-US" dirty="0"/>
              <a:t>信</a:t>
            </a:r>
            <a:r>
              <a:rPr lang="zh-TW" altLang="en-US" dirty="0" smtClean="0"/>
              <a:t>任</a:t>
            </a:r>
            <a:r>
              <a:rPr lang="zh-TW" altLang="zh-TW" dirty="0" smtClean="0"/>
              <a:t>問題</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smtClean="0">
                <a:latin typeface="標楷體" panose="03000509000000000000" pitchFamily="65" charset="-120"/>
                <a:ea typeface="標楷體" panose="03000509000000000000" pitchFamily="65" charset="-120"/>
              </a:rPr>
              <a:t>1982</a:t>
            </a:r>
            <a:r>
              <a:rPr lang="zh-TW" altLang="zh-TW" dirty="0">
                <a:latin typeface="標楷體" panose="03000509000000000000" pitchFamily="65" charset="-120"/>
                <a:ea typeface="標楷體" panose="03000509000000000000" pitchFamily="65" charset="-120"/>
              </a:rPr>
              <a:t>年美國計算機科學家 </a:t>
            </a:r>
            <a:r>
              <a:rPr lang="en-US" altLang="zh-TW" dirty="0">
                <a:latin typeface="標楷體" panose="03000509000000000000" pitchFamily="65" charset="-120"/>
                <a:ea typeface="標楷體" panose="03000509000000000000" pitchFamily="65" charset="-120"/>
                <a:hlinkClick r:id="rId2"/>
              </a:rPr>
              <a:t>Leslie </a:t>
            </a:r>
            <a:r>
              <a:rPr lang="en-US" altLang="zh-TW" dirty="0" err="1">
                <a:latin typeface="標楷體" panose="03000509000000000000" pitchFamily="65" charset="-120"/>
                <a:ea typeface="標楷體" panose="03000509000000000000" pitchFamily="65" charset="-120"/>
                <a:hlinkClick r:id="rId2"/>
              </a:rPr>
              <a:t>Lamport</a:t>
            </a:r>
            <a:r>
              <a:rPr lang="en-US" altLang="zh-TW" dirty="0">
                <a:latin typeface="標楷體" panose="03000509000000000000" pitchFamily="65" charset="-120"/>
                <a:ea typeface="標楷體" panose="03000509000000000000" pitchFamily="65" charset="-120"/>
                <a:hlinkClick r:id="rId2"/>
              </a:rPr>
              <a:t> </a:t>
            </a:r>
            <a:r>
              <a:rPr lang="zh-TW" altLang="zh-TW" dirty="0">
                <a:latin typeface="標楷體" panose="03000509000000000000" pitchFamily="65" charset="-120"/>
                <a:ea typeface="標楷體" panose="03000509000000000000" pitchFamily="65" charset="-120"/>
              </a:rPr>
              <a:t>把軍中各地軍隊彼此取得共識、決定是否出兵的過程，延伸至運算領域，設法建立具容錯性的分散式系統，即使部分節點失效仍可確保系統正常運行，可讓多個基於零信任基礎的節點達成共識，並確保資訊傳遞的</a:t>
            </a:r>
            <a:r>
              <a:rPr lang="zh-TW" altLang="zh-TW" dirty="0" smtClean="0">
                <a:latin typeface="標楷體" panose="03000509000000000000" pitchFamily="65" charset="-120"/>
                <a:ea typeface="標楷體" panose="03000509000000000000" pitchFamily="65" charset="-120"/>
              </a:rPr>
              <a:t>一致性</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zh-TW" dirty="0">
                <a:latin typeface="標楷體" panose="03000509000000000000" pitchFamily="65" charset="-120"/>
                <a:ea typeface="標楷體" panose="03000509000000000000" pitchFamily="65" charset="-120"/>
              </a:rPr>
              <a:t>拜占庭將軍問題在網路世界的解讀是在容許入侵體系的一種模型化，後來</a:t>
            </a:r>
            <a:r>
              <a:rPr lang="zh-TW" altLang="zh-TW" dirty="0" smtClean="0">
                <a:latin typeface="標楷體" panose="03000509000000000000" pitchFamily="65" charset="-120"/>
                <a:ea typeface="標楷體" panose="03000509000000000000" pitchFamily="65" charset="-120"/>
              </a:rPr>
              <a:t>發現區</a:t>
            </a:r>
            <a:r>
              <a:rPr lang="zh-TW" altLang="zh-TW" dirty="0">
                <a:latin typeface="標楷體" panose="03000509000000000000" pitchFamily="65" charset="-120"/>
                <a:ea typeface="標楷體" panose="03000509000000000000" pitchFamily="65" charset="-120"/>
              </a:rPr>
              <a:t>塊鏈可以解決這個問題</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en-US" altLang="zh-TW" dirty="0" smtClean="0">
                <a:latin typeface="標楷體" panose="03000509000000000000" pitchFamily="65" charset="-120"/>
                <a:ea typeface="標楷體" panose="03000509000000000000" pitchFamily="65" charset="-120"/>
              </a:rPr>
              <a:t>2008 </a:t>
            </a:r>
            <a:r>
              <a:rPr lang="zh-TW" altLang="zh-TW" dirty="0">
                <a:latin typeface="標楷體" panose="03000509000000000000" pitchFamily="65" charset="-120"/>
                <a:ea typeface="標楷體" panose="03000509000000000000" pitchFamily="65" charset="-120"/>
              </a:rPr>
              <a:t>年出現的比特幣區塊鏈便應用了此觀念。</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37</a:t>
            </a:fld>
            <a:endParaRPr lang="zh-TW" altLang="en-US"/>
          </a:p>
        </p:txBody>
      </p:sp>
    </p:spTree>
    <p:extLst>
      <p:ext uri="{BB962C8B-B14F-4D97-AF65-F5344CB8AC3E}">
        <p14:creationId xmlns:p14="http://schemas.microsoft.com/office/powerpoint/2010/main" val="2667944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Reclaiming Disk Space</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38</a:t>
            </a:fld>
            <a:endParaRPr lang="zh-TW"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91629"/>
            <a:ext cx="7646665" cy="128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76" y="3142084"/>
            <a:ext cx="72866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橢圓 2"/>
          <p:cNvSpPr/>
          <p:nvPr/>
        </p:nvSpPr>
        <p:spPr>
          <a:xfrm>
            <a:off x="539552" y="1196752"/>
            <a:ext cx="7848872" cy="2016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226290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區塊中的交易資訊</a:t>
            </a:r>
          </a:p>
        </p:txBody>
      </p:sp>
      <p:sp>
        <p:nvSpPr>
          <p:cNvPr id="3" name="內容版面配置區 2"/>
          <p:cNvSpPr>
            <a:spLocks noGrp="1"/>
          </p:cNvSpPr>
          <p:nvPr>
            <p:ph idx="1"/>
          </p:nvPr>
        </p:nvSpPr>
        <p:spPr/>
        <p:txBody>
          <a:bodyPr>
            <a:normAutofit/>
          </a:bodyPr>
          <a:lstStyle/>
          <a:p>
            <a:r>
              <a:rPr lang="zh-TW" altLang="en-US" sz="2000" dirty="0"/>
              <a:t>區塊鏈中每一個區塊中記錄著好幾筆資訊，例如，在比特幣區塊鏈的每一個區塊所包含的資訊包括：區塊的容量大小（</a:t>
            </a:r>
            <a:r>
              <a:rPr lang="en-US" altLang="zh-TW" sz="2000" dirty="0"/>
              <a:t>Block Size</a:t>
            </a:r>
            <a:r>
              <a:rPr lang="zh-TW" altLang="en-US" sz="2000" dirty="0"/>
              <a:t>）、區塊頭（</a:t>
            </a:r>
            <a:r>
              <a:rPr lang="en-US" altLang="zh-TW" sz="2000" dirty="0"/>
              <a:t>Block Header</a:t>
            </a:r>
            <a:r>
              <a:rPr lang="zh-TW" altLang="en-US" sz="2000" dirty="0"/>
              <a:t>）、該區塊包含的交易數量</a:t>
            </a:r>
            <a:r>
              <a:rPr lang="en-US" altLang="zh-TW" sz="2000" dirty="0"/>
              <a:t>(Transaction Counter)</a:t>
            </a:r>
            <a:r>
              <a:rPr lang="zh-TW" altLang="en-US" sz="2000" dirty="0"/>
              <a:t>，以及每一筆被包含在這個區塊中的交易資訊（</a:t>
            </a:r>
            <a:r>
              <a:rPr lang="en-US" altLang="zh-TW" sz="2000" dirty="0"/>
              <a:t>Transactions</a:t>
            </a:r>
            <a:r>
              <a:rPr lang="zh-TW" altLang="en-US" sz="2000" dirty="0" smtClean="0"/>
              <a:t>）</a:t>
            </a:r>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39</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068960"/>
            <a:ext cx="5999892"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0199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12776"/>
            <a:ext cx="8829906" cy="4968552"/>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4</a:t>
            </a:fld>
            <a:endParaRPr lang="zh-TW" altLang="en-US"/>
          </a:p>
        </p:txBody>
      </p:sp>
      <p:sp>
        <p:nvSpPr>
          <p:cNvPr id="6" name="標題 1"/>
          <p:cNvSpPr>
            <a:spLocks noGrp="1"/>
          </p:cNvSpPr>
          <p:nvPr>
            <p:ph type="title"/>
          </p:nvPr>
        </p:nvSpPr>
        <p:spPr>
          <a:xfrm>
            <a:off x="467544" y="116632"/>
            <a:ext cx="8229600" cy="1143000"/>
          </a:xfrm>
        </p:spPr>
        <p:txBody>
          <a:bodyPr/>
          <a:lstStyle/>
          <a:p>
            <a:r>
              <a:rPr lang="zh-TW" altLang="en-US" dirty="0" smtClean="0">
                <a:solidFill>
                  <a:srgbClr val="FF0000"/>
                </a:solidFill>
              </a:rPr>
              <a:t>區塊鏈</a:t>
            </a:r>
            <a:r>
              <a:rPr lang="en-US" altLang="zh-TW" dirty="0" smtClean="0">
                <a:solidFill>
                  <a:srgbClr val="FF0000"/>
                </a:solidFill>
              </a:rPr>
              <a:t> = The Trust Machine</a:t>
            </a:r>
            <a:endParaRPr lang="zh-TW" altLang="en-US" dirty="0">
              <a:solidFill>
                <a:srgbClr val="FF0000"/>
              </a:solidFill>
            </a:endParaRPr>
          </a:p>
        </p:txBody>
      </p:sp>
    </p:spTree>
    <p:extLst>
      <p:ext uri="{BB962C8B-B14F-4D97-AF65-F5344CB8AC3E}">
        <p14:creationId xmlns:p14="http://schemas.microsoft.com/office/powerpoint/2010/main" val="23969117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40</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89" y="1507408"/>
            <a:ext cx="7301821" cy="4259396"/>
          </a:xfrm>
          <a:prstGeom prst="rect">
            <a:avLst/>
          </a:prstGeom>
        </p:spPr>
      </p:pic>
      <p:sp>
        <p:nvSpPr>
          <p:cNvPr id="4" name="矩形 3"/>
          <p:cNvSpPr/>
          <p:nvPr/>
        </p:nvSpPr>
        <p:spPr>
          <a:xfrm>
            <a:off x="2402174" y="332656"/>
            <a:ext cx="4339650" cy="646331"/>
          </a:xfrm>
          <a:prstGeom prst="rect">
            <a:avLst/>
          </a:prstGeom>
        </p:spPr>
        <p:txBody>
          <a:bodyPr wrap="none">
            <a:spAutoFit/>
          </a:bodyPr>
          <a:lstStyle/>
          <a:p>
            <a:r>
              <a:rPr lang="zh-TW" altLang="en-US" sz="3600" dirty="0"/>
              <a:t>比特幣區塊鏈示意圖</a:t>
            </a:r>
          </a:p>
        </p:txBody>
      </p:sp>
    </p:spTree>
    <p:extLst>
      <p:ext uri="{BB962C8B-B14F-4D97-AF65-F5344CB8AC3E}">
        <p14:creationId xmlns:p14="http://schemas.microsoft.com/office/powerpoint/2010/main" val="1608432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區塊鏈交易確認流程圖</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41</a:t>
            </a:fld>
            <a:endParaRPr lang="zh-TW"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1078" y="1600200"/>
            <a:ext cx="454184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67143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a:t>
            </a:r>
            <a:r>
              <a:rPr lang="zh-TW" altLang="en-US" dirty="0" smtClean="0"/>
              <a:t>太錢包 </a:t>
            </a:r>
            <a:r>
              <a:rPr lang="en-US" altLang="zh-TW" dirty="0" smtClean="0"/>
              <a:t>:</a:t>
            </a:r>
            <a:r>
              <a:rPr lang="zh-TW" altLang="en-US" dirty="0" smtClean="0"/>
              <a:t> </a:t>
            </a:r>
            <a:r>
              <a:rPr lang="en-US" altLang="zh-TW" dirty="0" err="1" smtClean="0"/>
              <a:t>Ethereum</a:t>
            </a:r>
            <a:r>
              <a:rPr lang="en-US" altLang="zh-TW" dirty="0" smtClean="0"/>
              <a:t> Wallet</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2582"/>
            <a:ext cx="8229600" cy="3830674"/>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42</a:t>
            </a:fld>
            <a:endParaRPr lang="zh-TW" altLang="en-US"/>
          </a:p>
        </p:txBody>
      </p:sp>
      <p:sp>
        <p:nvSpPr>
          <p:cNvPr id="6" name="橢圓 5"/>
          <p:cNvSpPr/>
          <p:nvPr/>
        </p:nvSpPr>
        <p:spPr>
          <a:xfrm>
            <a:off x="7049702" y="1832641"/>
            <a:ext cx="1296144" cy="5760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7" name="橢圓 6"/>
          <p:cNvSpPr/>
          <p:nvPr/>
        </p:nvSpPr>
        <p:spPr>
          <a:xfrm>
            <a:off x="3131840" y="1772816"/>
            <a:ext cx="2304256" cy="72008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3" name="矩形 2"/>
          <p:cNvSpPr/>
          <p:nvPr/>
        </p:nvSpPr>
        <p:spPr>
          <a:xfrm>
            <a:off x="3275856" y="2852936"/>
            <a:ext cx="1800493" cy="369332"/>
          </a:xfrm>
          <a:prstGeom prst="rect">
            <a:avLst/>
          </a:prstGeom>
        </p:spPr>
        <p:txBody>
          <a:bodyPr wrap="none">
            <a:spAutoFit/>
          </a:bodyPr>
          <a:lstStyle/>
          <a:p>
            <a:r>
              <a:rPr lang="zh-TW" altLang="en-US" dirty="0" smtClean="0"/>
              <a:t>區</a:t>
            </a:r>
            <a:r>
              <a:rPr lang="zh-TW" altLang="en-US" dirty="0"/>
              <a:t>塊</a:t>
            </a:r>
            <a:r>
              <a:rPr lang="zh-TW" altLang="en-US" dirty="0" smtClean="0"/>
              <a:t>鏈同步系統</a:t>
            </a:r>
            <a:endParaRPr lang="zh-TW" altLang="en-US" dirty="0"/>
          </a:p>
        </p:txBody>
      </p:sp>
      <p:cxnSp>
        <p:nvCxnSpPr>
          <p:cNvPr id="9" name="直線單箭頭接點 8"/>
          <p:cNvCxnSpPr/>
          <p:nvPr/>
        </p:nvCxnSpPr>
        <p:spPr>
          <a:xfrm flipH="1">
            <a:off x="4067944" y="2523195"/>
            <a:ext cx="14401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237850" y="2805055"/>
            <a:ext cx="1107996" cy="369332"/>
          </a:xfrm>
          <a:prstGeom prst="rect">
            <a:avLst/>
          </a:prstGeom>
        </p:spPr>
        <p:txBody>
          <a:bodyPr wrap="none">
            <a:spAutoFit/>
          </a:bodyPr>
          <a:lstStyle/>
          <a:p>
            <a:r>
              <a:rPr lang="zh-TW" altLang="en-US" dirty="0" smtClean="0"/>
              <a:t>虛擬錢幣</a:t>
            </a:r>
            <a:endParaRPr lang="zh-TW" altLang="en-US" dirty="0"/>
          </a:p>
        </p:txBody>
      </p:sp>
      <p:cxnSp>
        <p:nvCxnSpPr>
          <p:cNvPr id="11" name="直線單箭頭接點 10"/>
          <p:cNvCxnSpPr/>
          <p:nvPr/>
        </p:nvCxnSpPr>
        <p:spPr>
          <a:xfrm>
            <a:off x="7642441" y="2425615"/>
            <a:ext cx="26824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標題 1"/>
          <p:cNvSpPr txBox="1">
            <a:spLocks/>
          </p:cNvSpPr>
          <p:nvPr/>
        </p:nvSpPr>
        <p:spPr>
          <a:xfrm>
            <a:off x="467544" y="551723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400" b="1" dirty="0" smtClean="0"/>
              <a:t>Account</a:t>
            </a:r>
            <a:r>
              <a:rPr lang="en-US" altLang="zh-TW" sz="2400" b="1" dirty="0" smtClean="0">
                <a:solidFill>
                  <a:srgbClr val="FF0000"/>
                </a:solidFill>
              </a:rPr>
              <a:t>  </a:t>
            </a:r>
            <a:r>
              <a:rPr lang="en-US" altLang="zh-TW" sz="2400" b="1" u="sng" dirty="0" smtClean="0">
                <a:solidFill>
                  <a:srgbClr val="FF0000"/>
                </a:solidFill>
              </a:rPr>
              <a:t>0xFBdaF1f76617B879714f3b1a227E661f416a6f03</a:t>
            </a:r>
            <a:endParaRPr lang="zh-TW" altLang="en-US" sz="2400" u="sng" dirty="0">
              <a:solidFill>
                <a:srgbClr val="FF0000"/>
              </a:solidFill>
            </a:endParaRPr>
          </a:p>
        </p:txBody>
      </p:sp>
      <p:sp>
        <p:nvSpPr>
          <p:cNvPr id="13" name="橢圓 12"/>
          <p:cNvSpPr/>
          <p:nvPr/>
        </p:nvSpPr>
        <p:spPr>
          <a:xfrm>
            <a:off x="1043608" y="3789040"/>
            <a:ext cx="1296144" cy="72008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4" name="直線單箭頭接點 13"/>
          <p:cNvCxnSpPr/>
          <p:nvPr/>
        </p:nvCxnSpPr>
        <p:spPr>
          <a:xfrm>
            <a:off x="2267744" y="4458086"/>
            <a:ext cx="1440160" cy="14191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3406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a:t>
            </a:r>
            <a:r>
              <a:rPr lang="zh-TW" altLang="en-US" smtClean="0"/>
              <a:t>鏈在教育領域上</a:t>
            </a:r>
            <a:r>
              <a:rPr lang="zh-TW" altLang="en-US" dirty="0" smtClean="0"/>
              <a:t>的實際應用</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43</a:t>
            </a:fld>
            <a:endParaRPr lang="zh-TW" altLang="en-US"/>
          </a:p>
        </p:txBody>
      </p:sp>
    </p:spTree>
    <p:extLst>
      <p:ext uri="{BB962C8B-B14F-4D97-AF65-F5344CB8AC3E}">
        <p14:creationId xmlns:p14="http://schemas.microsoft.com/office/powerpoint/2010/main" val="8792978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44</a:t>
            </a:fld>
            <a:endParaRPr lang="zh-TW" altLang="en-US"/>
          </a:p>
        </p:txBody>
      </p:sp>
      <p:sp>
        <p:nvSpPr>
          <p:cNvPr id="3" name="矩形 2"/>
          <p:cNvSpPr/>
          <p:nvPr/>
        </p:nvSpPr>
        <p:spPr>
          <a:xfrm>
            <a:off x="539552" y="5517232"/>
            <a:ext cx="7848871" cy="646331"/>
          </a:xfrm>
          <a:prstGeom prst="rect">
            <a:avLst/>
          </a:prstGeom>
        </p:spPr>
        <p:txBody>
          <a:bodyPr wrap="square">
            <a:spAutoFit/>
          </a:bodyPr>
          <a:lstStyle/>
          <a:p>
            <a:r>
              <a:rPr lang="zh-TW" altLang="en-US" b="1" dirty="0">
                <a:solidFill>
                  <a:srgbClr val="FF0000"/>
                </a:solidFill>
              </a:rPr>
              <a:t>利用區塊鏈技術及其智能合約支付平台的優勢，</a:t>
            </a:r>
            <a:r>
              <a:rPr lang="en-US" altLang="zh-TW" b="1" dirty="0">
                <a:solidFill>
                  <a:srgbClr val="FF0000"/>
                </a:solidFill>
              </a:rPr>
              <a:t>ODEM</a:t>
            </a:r>
            <a:r>
              <a:rPr lang="zh-TW" altLang="en-US" b="1" dirty="0">
                <a:solidFill>
                  <a:srgbClr val="FF0000"/>
                </a:solidFill>
              </a:rPr>
              <a:t>將使學生和教授直接互動並參與教育和學習的交流，而無需中介機構的</a:t>
            </a:r>
            <a:r>
              <a:rPr lang="zh-TW" altLang="en-US" b="1" dirty="0" smtClean="0">
                <a:solidFill>
                  <a:srgbClr val="FF0000"/>
                </a:solidFill>
              </a:rPr>
              <a:t>參與。</a:t>
            </a:r>
            <a:endParaRPr lang="zh-TW" altLang="en-US" b="1"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06" y="1196752"/>
            <a:ext cx="7843617" cy="415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區塊鏈上的</a:t>
            </a:r>
            <a:r>
              <a:rPr lang="zh-TW" altLang="en-US" smtClean="0"/>
              <a:t>分散式教育平台</a:t>
            </a:r>
            <a:endParaRPr lang="zh-TW" altLang="en-US" dirty="0"/>
          </a:p>
        </p:txBody>
      </p:sp>
    </p:spTree>
    <p:extLst>
      <p:ext uri="{BB962C8B-B14F-4D97-AF65-F5344CB8AC3E}">
        <p14:creationId xmlns:p14="http://schemas.microsoft.com/office/powerpoint/2010/main" val="9938563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區塊鏈透明助學</a:t>
            </a:r>
          </a:p>
        </p:txBody>
      </p:sp>
      <p:sp>
        <p:nvSpPr>
          <p:cNvPr id="3" name="內容版面配置區 2"/>
          <p:cNvSpPr>
            <a:spLocks noGrp="1"/>
          </p:cNvSpPr>
          <p:nvPr>
            <p:ph idx="1"/>
          </p:nvPr>
        </p:nvSpPr>
        <p:spPr/>
        <p:txBody>
          <a:bodyPr>
            <a:normAutofit/>
          </a:bodyPr>
          <a:lstStyle/>
          <a:p>
            <a:r>
              <a:rPr lang="zh-TW" altLang="en-US" sz="2800" dirty="0"/>
              <a:t>區塊鏈的智慧合約有無數用途，</a:t>
            </a:r>
            <a:r>
              <a:rPr lang="zh-TW" altLang="en-US" sz="2800" dirty="0" smtClean="0"/>
              <a:t>智慧素養教育合約</a:t>
            </a:r>
            <a:r>
              <a:rPr lang="zh-TW" altLang="en-US" sz="2800" dirty="0"/>
              <a:t>就是其中一種。如果有人給孩子提供上學資助，可以透過智慧合約</a:t>
            </a:r>
            <a:r>
              <a:rPr lang="zh-TW" altLang="en-US" sz="2800" b="1" dirty="0">
                <a:solidFill>
                  <a:srgbClr val="FF0000"/>
                </a:solidFill>
              </a:rPr>
              <a:t>自動確認學習進度，滿足學習合約後，自動觸發後續資金撥付給</a:t>
            </a:r>
            <a:r>
              <a:rPr lang="zh-TW" altLang="en-US" sz="2800" b="1" dirty="0" smtClean="0">
                <a:solidFill>
                  <a:srgbClr val="FF0000"/>
                </a:solidFill>
              </a:rPr>
              <a:t>下個</a:t>
            </a:r>
            <a:r>
              <a:rPr lang="zh-TW" altLang="en-US" sz="2800" b="1" dirty="0">
                <a:solidFill>
                  <a:srgbClr val="FF0000"/>
                </a:solidFill>
              </a:rPr>
              <a:t>學習模組</a:t>
            </a:r>
            <a:r>
              <a:rPr lang="zh-TW" altLang="en-US" sz="2800" b="1" dirty="0" smtClean="0"/>
              <a:t>。</a:t>
            </a:r>
            <a:endParaRPr lang="en-US" altLang="zh-TW" sz="2800" b="1" dirty="0" smtClean="0"/>
          </a:p>
          <a:p>
            <a:endParaRPr lang="en-US" altLang="zh-TW" sz="2800" b="1" dirty="0" smtClean="0"/>
          </a:p>
          <a:p>
            <a:r>
              <a:rPr lang="zh-TW" altLang="en-US" sz="2800" dirty="0" smtClean="0"/>
              <a:t>區</a:t>
            </a:r>
            <a:r>
              <a:rPr lang="zh-TW" altLang="en-US" sz="2800" dirty="0"/>
              <a:t>塊鏈學習合約能夠使學習者和資助者之間完全以點對點方式進行協調，公開透明，對雙方都是正向激勵</a:t>
            </a:r>
            <a:r>
              <a:rPr lang="zh-TW" altLang="en-US" sz="2800" dirty="0" smtClean="0"/>
              <a:t>。</a:t>
            </a:r>
            <a:endParaRPr lang="zh-TW" altLang="en-US" sz="2800"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45</a:t>
            </a:fld>
            <a:endParaRPr lang="zh-TW" altLang="en-US"/>
          </a:p>
        </p:txBody>
      </p:sp>
    </p:spTree>
    <p:extLst>
      <p:ext uri="{BB962C8B-B14F-4D97-AF65-F5344CB8AC3E}">
        <p14:creationId xmlns:p14="http://schemas.microsoft.com/office/powerpoint/2010/main" val="21602232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46</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90" y="1268760"/>
            <a:ext cx="8813019" cy="4531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dirty="0" smtClean="0"/>
              <a:t>區塊鏈認證服務</a:t>
            </a:r>
            <a:r>
              <a:rPr lang="en-US" altLang="zh-TW" sz="4000" dirty="0" smtClean="0"/>
              <a:t>– Proof of Existence</a:t>
            </a:r>
            <a:endParaRPr lang="zh-TW" altLang="en-US" sz="4000" dirty="0"/>
          </a:p>
        </p:txBody>
      </p:sp>
      <p:sp>
        <p:nvSpPr>
          <p:cNvPr id="3" name="矩形 2"/>
          <p:cNvSpPr/>
          <p:nvPr/>
        </p:nvSpPr>
        <p:spPr>
          <a:xfrm>
            <a:off x="452636" y="5800353"/>
            <a:ext cx="4572000" cy="646331"/>
          </a:xfrm>
          <a:prstGeom prst="rect">
            <a:avLst/>
          </a:prstGeom>
        </p:spPr>
        <p:txBody>
          <a:bodyPr>
            <a:spAutoFit/>
          </a:bodyPr>
          <a:lstStyle/>
          <a:p>
            <a:r>
              <a:rPr lang="zh-TW" altLang="en-US" dirty="0" smtClean="0">
                <a:solidFill>
                  <a:srgbClr val="FF0000"/>
                </a:solidFill>
              </a:rPr>
              <a:t>使用者可以在網頁端針對藝術作品、或軟體進行雜湊運算，證明該事物的著作權。</a:t>
            </a:r>
            <a:endParaRPr lang="zh-TW" altLang="en-US" dirty="0">
              <a:solidFill>
                <a:srgbClr val="FF0000"/>
              </a:solidFill>
            </a:endParaRPr>
          </a:p>
        </p:txBody>
      </p:sp>
    </p:spTree>
    <p:extLst>
      <p:ext uri="{BB962C8B-B14F-4D97-AF65-F5344CB8AC3E}">
        <p14:creationId xmlns:p14="http://schemas.microsoft.com/office/powerpoint/2010/main" val="26604233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數位</a:t>
            </a:r>
            <a:r>
              <a:rPr lang="zh-TW" altLang="en-US" dirty="0" smtClean="0"/>
              <a:t>文憑</a:t>
            </a:r>
            <a:r>
              <a:rPr lang="en-US" altLang="zh-TW" dirty="0" smtClean="0"/>
              <a:t>+</a:t>
            </a:r>
            <a:r>
              <a:rPr lang="zh-TW" altLang="en-US" dirty="0" smtClean="0"/>
              <a:t>區</a:t>
            </a:r>
            <a:r>
              <a:rPr lang="zh-TW" altLang="en-US" dirty="0"/>
              <a:t>塊鏈技術</a:t>
            </a:r>
          </a:p>
        </p:txBody>
      </p:sp>
      <p:sp>
        <p:nvSpPr>
          <p:cNvPr id="3" name="內容版面配置區 2"/>
          <p:cNvSpPr>
            <a:spLocks noGrp="1"/>
          </p:cNvSpPr>
          <p:nvPr>
            <p:ph idx="1"/>
          </p:nvPr>
        </p:nvSpPr>
        <p:spPr/>
        <p:txBody>
          <a:bodyPr>
            <a:normAutofit lnSpcReduction="10000"/>
          </a:bodyPr>
          <a:lstStyle/>
          <a:p>
            <a:endParaRPr lang="en-US" altLang="zh-TW" sz="2000" dirty="0"/>
          </a:p>
          <a:p>
            <a:r>
              <a:rPr lang="zh-TW" altLang="en-US" sz="2000" dirty="0"/>
              <a:t>麻省理工學院（</a:t>
            </a:r>
            <a:r>
              <a:rPr lang="en-US" altLang="zh-TW" sz="2000" dirty="0"/>
              <a:t>MIT</a:t>
            </a:r>
            <a:r>
              <a:rPr lang="zh-TW" altLang="en-US" sz="2000" dirty="0"/>
              <a:t>）數位文憑</a:t>
            </a:r>
            <a:r>
              <a:rPr lang="zh-TW" altLang="en-US" sz="2000" b="1" u="sng" dirty="0">
                <a:solidFill>
                  <a:srgbClr val="FF0000"/>
                </a:solidFill>
              </a:rPr>
              <a:t>採用比特幣區塊鏈技術</a:t>
            </a:r>
            <a:r>
              <a:rPr lang="zh-TW" altLang="en-US" sz="2000" dirty="0"/>
              <a:t>，當學生</a:t>
            </a:r>
            <a:r>
              <a:rPr lang="zh-TW" altLang="en-US" sz="2000" dirty="0" smtClean="0"/>
              <a:t>下載</a:t>
            </a:r>
            <a:r>
              <a:rPr lang="zh-TW" altLang="en-US" sz="2000" dirty="0"/>
              <a:t>專屬</a:t>
            </a:r>
            <a:r>
              <a:rPr lang="en-US" altLang="zh-TW" sz="2000" dirty="0" smtClean="0"/>
              <a:t>Wallet</a:t>
            </a:r>
            <a:r>
              <a:rPr lang="zh-TW" altLang="en-US" sz="2000" dirty="0"/>
              <a:t>後即產生一組公鑰與私鑰，將公鑰傳給</a:t>
            </a:r>
            <a:r>
              <a:rPr lang="en-US" altLang="zh-TW" sz="2000" dirty="0"/>
              <a:t>MIT</a:t>
            </a:r>
            <a:r>
              <a:rPr lang="zh-TW" altLang="en-US" sz="2000" dirty="0"/>
              <a:t>寫入數位紀錄中，並在該區塊鏈中加上認證碼，區塊鏈上並沒有文憑資訊，只有</a:t>
            </a:r>
            <a:r>
              <a:rPr lang="en-US" altLang="zh-TW" sz="2000" dirty="0"/>
              <a:t>MIT</a:t>
            </a:r>
            <a:r>
              <a:rPr lang="zh-TW" altLang="en-US" sz="2000" dirty="0"/>
              <a:t>建立該紀錄的時戳，</a:t>
            </a:r>
            <a:r>
              <a:rPr lang="en-US" altLang="zh-TW" sz="2000" b="1" u="sng" dirty="0">
                <a:solidFill>
                  <a:srgbClr val="FF0000"/>
                </a:solidFill>
              </a:rPr>
              <a:t>MIT</a:t>
            </a:r>
            <a:r>
              <a:rPr lang="zh-TW" altLang="en-US" sz="2000" b="1" u="sng" dirty="0">
                <a:solidFill>
                  <a:srgbClr val="FF0000"/>
                </a:solidFill>
              </a:rPr>
              <a:t>再寄出含公鑰的數位文憑，由學生手機上的私鑰驗證</a:t>
            </a:r>
            <a:r>
              <a:rPr lang="zh-TW" altLang="en-US" sz="2000" b="1" u="sng" dirty="0" smtClean="0">
                <a:solidFill>
                  <a:srgbClr val="FF0000"/>
                </a:solidFill>
              </a:rPr>
              <a:t>本人</a:t>
            </a:r>
            <a:r>
              <a:rPr lang="zh-TW" altLang="en-US" sz="2000" dirty="0" smtClean="0"/>
              <a:t>，已於</a:t>
            </a:r>
            <a:r>
              <a:rPr lang="en-US" altLang="zh-TW" sz="2000" dirty="0" smtClean="0"/>
              <a:t>2017</a:t>
            </a:r>
            <a:r>
              <a:rPr lang="zh-TW" altLang="en-US" sz="2000" dirty="0" smtClean="0"/>
              <a:t>年夏天</a:t>
            </a:r>
            <a:r>
              <a:rPr lang="zh-TW" altLang="en-US" sz="2000" dirty="0"/>
              <a:t>執行一項前導計畫，採用了區塊鏈技術讓</a:t>
            </a:r>
            <a:r>
              <a:rPr lang="en-US" altLang="zh-TW" sz="2000" dirty="0"/>
              <a:t>111</a:t>
            </a:r>
            <a:r>
              <a:rPr lang="zh-TW" altLang="en-US" sz="2000" dirty="0"/>
              <a:t>名畢業生透過智慧型手機的行動程式領取他們的數位文憑，成為全球首批頒發虛擬證書的大學之一</a:t>
            </a:r>
            <a:r>
              <a:rPr lang="zh-TW" altLang="en-US" sz="2000" dirty="0" smtClean="0"/>
              <a:t>。</a:t>
            </a:r>
            <a:endParaRPr lang="en-US" altLang="zh-TW" sz="2000" dirty="0" smtClean="0"/>
          </a:p>
          <a:p>
            <a:endParaRPr lang="en-US" altLang="zh-TW" sz="2000" dirty="0"/>
          </a:p>
          <a:p>
            <a:r>
              <a:rPr lang="zh-TW" altLang="en-US" sz="2000" dirty="0" smtClean="0"/>
              <a:t>國立成功大學</a:t>
            </a:r>
            <a:r>
              <a:rPr lang="en-US" altLang="zh-TW" sz="2000" dirty="0" smtClean="0"/>
              <a:t>(NCKU)</a:t>
            </a:r>
            <a:r>
              <a:rPr lang="zh-TW" altLang="en-US" sz="2000" dirty="0" smtClean="0"/>
              <a:t>為了</a:t>
            </a:r>
            <a:r>
              <a:rPr lang="zh-TW" altLang="en-US" sz="2000" dirty="0"/>
              <a:t>確保大學和研究所入學甄試的資料真實性，看中區塊鏈去中心化、不可篡改的特性</a:t>
            </a:r>
            <a:r>
              <a:rPr lang="zh-TW" altLang="en-US" sz="2000" dirty="0" smtClean="0"/>
              <a:t>，</a:t>
            </a:r>
            <a:r>
              <a:rPr lang="zh-TW" altLang="en-US" sz="2000" b="1" u="sng" dirty="0" smtClean="0">
                <a:solidFill>
                  <a:srgbClr val="FF0000"/>
                </a:solidFill>
              </a:rPr>
              <a:t>使用</a:t>
            </a:r>
            <a:r>
              <a:rPr lang="zh-TW" altLang="en-US" sz="2000" b="1" u="sng" dirty="0">
                <a:solidFill>
                  <a:srgbClr val="FF0000"/>
                </a:solidFill>
              </a:rPr>
              <a:t>區塊鏈保存學生的學習歷程記錄，</a:t>
            </a:r>
            <a:r>
              <a:rPr lang="zh-TW" altLang="en-US" sz="2000" dirty="0"/>
              <a:t>也</a:t>
            </a:r>
            <a:r>
              <a:rPr lang="zh-TW" altLang="en-US" sz="2000" dirty="0" smtClean="0"/>
              <a:t>在</a:t>
            </a:r>
            <a:r>
              <a:rPr lang="en-US" altLang="zh-TW" sz="2000" dirty="0" smtClean="0"/>
              <a:t>2017</a:t>
            </a:r>
            <a:r>
              <a:rPr lang="zh-TW" altLang="en-US" sz="2000" dirty="0" smtClean="0"/>
              <a:t>年</a:t>
            </a:r>
            <a:r>
              <a:rPr lang="en-US" altLang="zh-TW" sz="2000" dirty="0"/>
              <a:t>8</a:t>
            </a:r>
            <a:r>
              <a:rPr lang="zh-TW" altLang="en-US" sz="2000" dirty="0"/>
              <a:t>月展示與台灣金融研訓院、永豐金控共同推出證書區塊鏈</a:t>
            </a:r>
            <a:r>
              <a:rPr lang="en-US" altLang="zh-TW" sz="2000" dirty="0" err="1"/>
              <a:t>i</a:t>
            </a:r>
            <a:r>
              <a:rPr lang="en-US" altLang="zh-TW" sz="2000" dirty="0"/>
              <a:t>-Certificate</a:t>
            </a:r>
            <a:r>
              <a:rPr lang="zh-TW" altLang="en-US" sz="2000" dirty="0"/>
              <a:t>後，近期成大在證書區塊鏈上又有新進展，透過</a:t>
            </a:r>
            <a:r>
              <a:rPr lang="zh-TW" altLang="en-US" sz="2000" b="1" u="sng" dirty="0">
                <a:solidFill>
                  <a:srgbClr val="FF0000"/>
                </a:solidFill>
              </a:rPr>
              <a:t>分散式帳本技術</a:t>
            </a:r>
            <a:r>
              <a:rPr lang="en-US" altLang="zh-TW" sz="2000" b="1" u="sng" dirty="0">
                <a:solidFill>
                  <a:srgbClr val="FF0000"/>
                </a:solidFill>
              </a:rPr>
              <a:t>IOTA</a:t>
            </a:r>
            <a:r>
              <a:rPr lang="zh-TW" altLang="en-US" sz="2000" b="1" u="sng" dirty="0">
                <a:solidFill>
                  <a:srgbClr val="FF0000"/>
                </a:solidFill>
              </a:rPr>
              <a:t>的底層帳本架構</a:t>
            </a:r>
            <a:r>
              <a:rPr lang="en-US" altLang="zh-TW" sz="2000" b="1" u="sng" dirty="0">
                <a:solidFill>
                  <a:srgbClr val="FF0000"/>
                </a:solidFill>
              </a:rPr>
              <a:t>Tangle</a:t>
            </a:r>
            <a:r>
              <a:rPr lang="zh-TW" altLang="en-US" sz="2000" dirty="0"/>
              <a:t>，開發了自主身分認證系統</a:t>
            </a:r>
            <a:r>
              <a:rPr lang="en-US" altLang="zh-TW" sz="2000" dirty="0" err="1"/>
              <a:t>TangleID</a:t>
            </a:r>
            <a:r>
              <a:rPr lang="zh-TW" altLang="en-US" sz="2000" dirty="0"/>
              <a:t>，用來記錄學生的學習歷程。</a:t>
            </a:r>
            <a:endParaRPr lang="en-US" altLang="zh-TW" sz="2000" dirty="0"/>
          </a:p>
          <a:p>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47</a:t>
            </a:fld>
            <a:endParaRPr lang="zh-TW" altLang="en-US"/>
          </a:p>
        </p:txBody>
      </p:sp>
    </p:spTree>
    <p:extLst>
      <p:ext uri="{BB962C8B-B14F-4D97-AF65-F5344CB8AC3E}">
        <p14:creationId xmlns:p14="http://schemas.microsoft.com/office/powerpoint/2010/main" val="15804395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6775623" y="6385759"/>
            <a:ext cx="2133600" cy="365125"/>
          </a:xfrm>
        </p:spPr>
        <p:txBody>
          <a:bodyPr/>
          <a:lstStyle/>
          <a:p>
            <a:fld id="{98DC5E68-8E8F-413E-B9EF-039BBE8E841D}" type="slidenum">
              <a:rPr lang="zh-TW" altLang="en-US" smtClean="0"/>
              <a:t>48</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85"/>
            <a:ext cx="9144000" cy="4000500"/>
          </a:xfrm>
          <a:prstGeom prst="rect">
            <a:avLst/>
          </a:prstGeom>
        </p:spPr>
      </p:pic>
      <p:sp>
        <p:nvSpPr>
          <p:cNvPr id="4" name="矩形 3"/>
          <p:cNvSpPr/>
          <p:nvPr/>
        </p:nvSpPr>
        <p:spPr>
          <a:xfrm>
            <a:off x="2311127" y="228124"/>
            <a:ext cx="4464496" cy="830997"/>
          </a:xfrm>
          <a:prstGeom prst="rect">
            <a:avLst/>
          </a:prstGeom>
        </p:spPr>
        <p:txBody>
          <a:bodyPr wrap="square">
            <a:spAutoFit/>
          </a:bodyPr>
          <a:lstStyle/>
          <a:p>
            <a:r>
              <a:rPr lang="zh-TW" altLang="en-US" sz="4800" dirty="0" smtClean="0"/>
              <a:t>區塊鏈 </a:t>
            </a:r>
            <a:r>
              <a:rPr lang="en-US" altLang="zh-TW" sz="4800" dirty="0" smtClean="0"/>
              <a:t>+</a:t>
            </a:r>
            <a:r>
              <a:rPr lang="zh-TW" altLang="en-US" sz="4800" dirty="0" smtClean="0"/>
              <a:t>  證書</a:t>
            </a:r>
            <a:endParaRPr lang="zh-TW" altLang="en-US" sz="4800" dirty="0"/>
          </a:p>
        </p:txBody>
      </p:sp>
      <p:sp>
        <p:nvSpPr>
          <p:cNvPr id="5" name="矩形 4"/>
          <p:cNvSpPr/>
          <p:nvPr/>
        </p:nvSpPr>
        <p:spPr>
          <a:xfrm>
            <a:off x="35496" y="5397023"/>
            <a:ext cx="8928992" cy="1200329"/>
          </a:xfrm>
          <a:prstGeom prst="rect">
            <a:avLst/>
          </a:prstGeom>
        </p:spPr>
        <p:txBody>
          <a:bodyPr wrap="square">
            <a:spAutoFit/>
          </a:bodyPr>
          <a:lstStyle/>
          <a:p>
            <a:pPr algn="ctr"/>
            <a:r>
              <a:rPr lang="zh-TW" altLang="en-US" dirty="0"/>
              <a:t>臺中市政府與國網中心一同建置小學畢業證書區塊鏈的應用，畢業生申請電子證書後，經過教網中心</a:t>
            </a:r>
            <a:r>
              <a:rPr lang="zh-TW" altLang="en-US" b="1" dirty="0">
                <a:solidFill>
                  <a:srgbClr val="FF0000"/>
                </a:solidFill>
              </a:rPr>
              <a:t>指定的驗證單位驗證</a:t>
            </a:r>
            <a:r>
              <a:rPr lang="zh-TW" altLang="en-US" dirty="0"/>
              <a:t>，系統會將該畢業證書資訊，記錄到區塊鏈上，產生</a:t>
            </a:r>
            <a:r>
              <a:rPr lang="en-US" altLang="zh-TW" b="1" dirty="0">
                <a:solidFill>
                  <a:srgbClr val="FF0000"/>
                </a:solidFill>
              </a:rPr>
              <a:t>JSON</a:t>
            </a:r>
            <a:r>
              <a:rPr lang="zh-TW" altLang="en-US" b="1" dirty="0">
                <a:solidFill>
                  <a:srgbClr val="FF0000"/>
                </a:solidFill>
              </a:rPr>
              <a:t>檔和</a:t>
            </a:r>
            <a:r>
              <a:rPr lang="en-US" altLang="zh-TW" b="1" dirty="0">
                <a:solidFill>
                  <a:srgbClr val="FF0000"/>
                </a:solidFill>
              </a:rPr>
              <a:t>QR Code</a:t>
            </a:r>
            <a:r>
              <a:rPr lang="zh-TW" altLang="en-US" dirty="0"/>
              <a:t>供學生保存，日後畢業生即可以使用</a:t>
            </a:r>
            <a:r>
              <a:rPr lang="en-US" altLang="zh-TW" dirty="0"/>
              <a:t>QR Code</a:t>
            </a:r>
            <a:r>
              <a:rPr lang="zh-TW" altLang="en-US" dirty="0"/>
              <a:t>取得電子</a:t>
            </a:r>
            <a:r>
              <a:rPr lang="zh-TW" altLang="en-US" dirty="0" smtClean="0"/>
              <a:t>證書</a:t>
            </a:r>
            <a:endParaRPr lang="en-US" altLang="zh-TW" dirty="0" smtClean="0"/>
          </a:p>
          <a:p>
            <a:pPr algn="ctr"/>
            <a:r>
              <a:rPr lang="zh-TW" altLang="en-US" dirty="0" smtClean="0"/>
              <a:t>（</a:t>
            </a:r>
            <a:r>
              <a:rPr lang="en-US" altLang="zh-TW" dirty="0" smtClean="0"/>
              <a:t>2017/12</a:t>
            </a:r>
            <a:r>
              <a:rPr lang="zh-TW" altLang="en-US" dirty="0" smtClean="0"/>
              <a:t>；圖片</a:t>
            </a:r>
            <a:r>
              <a:rPr lang="zh-TW" altLang="en-US" dirty="0"/>
              <a:t>來源／蕭景燈）。 </a:t>
            </a:r>
          </a:p>
        </p:txBody>
      </p:sp>
    </p:spTree>
    <p:extLst>
      <p:ext uri="{BB962C8B-B14F-4D97-AF65-F5344CB8AC3E}">
        <p14:creationId xmlns:p14="http://schemas.microsoft.com/office/powerpoint/2010/main" val="20065533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a:t>
            </a:r>
            <a:r>
              <a:rPr lang="zh-TW" altLang="en-US" dirty="0"/>
              <a:t>在</a:t>
            </a:r>
            <a:r>
              <a:rPr lang="zh-TW" altLang="en-US" dirty="0" smtClean="0"/>
              <a:t>畢業證書上的</a:t>
            </a:r>
            <a:r>
              <a:rPr lang="zh-TW" altLang="en-US" dirty="0"/>
              <a:t>應用</a:t>
            </a:r>
          </a:p>
        </p:txBody>
      </p:sp>
      <p:sp>
        <p:nvSpPr>
          <p:cNvPr id="3" name="內容版面配置區 2"/>
          <p:cNvSpPr>
            <a:spLocks noGrp="1"/>
          </p:cNvSpPr>
          <p:nvPr>
            <p:ph idx="1"/>
          </p:nvPr>
        </p:nvSpPr>
        <p:spPr/>
        <p:txBody>
          <a:bodyPr>
            <a:normAutofit/>
          </a:bodyPr>
          <a:lstStyle/>
          <a:p>
            <a:r>
              <a:rPr lang="zh-TW" altLang="en-US" sz="2400" dirty="0"/>
              <a:t>臺中市政府與國網中心一同建置小學畢業證書區塊鏈的應用，畢業生申請電子證書後</a:t>
            </a:r>
            <a:r>
              <a:rPr lang="zh-TW" altLang="en-US" sz="2400" b="1" dirty="0">
                <a:solidFill>
                  <a:srgbClr val="FF0000"/>
                </a:solidFill>
              </a:rPr>
              <a:t>，經過教網中心指定的驗證單位</a:t>
            </a:r>
            <a:r>
              <a:rPr lang="zh-TW" altLang="en-US" sz="2400" b="1" dirty="0" smtClean="0">
                <a:solidFill>
                  <a:srgbClr val="FF0000"/>
                </a:solidFill>
              </a:rPr>
              <a:t>驗證 </a:t>
            </a:r>
            <a:r>
              <a:rPr lang="zh-TW" altLang="en-US" sz="2400" dirty="0" smtClean="0"/>
              <a:t>，</a:t>
            </a:r>
            <a:r>
              <a:rPr lang="zh-TW" altLang="en-US" sz="2400" dirty="0"/>
              <a:t>系統會將該畢業證書資訊，記錄到區塊鏈上，</a:t>
            </a:r>
            <a:r>
              <a:rPr lang="zh-TW" altLang="en-US" sz="2400" b="1" dirty="0">
                <a:solidFill>
                  <a:srgbClr val="FF0000"/>
                </a:solidFill>
              </a:rPr>
              <a:t>產生</a:t>
            </a:r>
            <a:r>
              <a:rPr lang="en-US" altLang="zh-TW" sz="2400" b="1" dirty="0">
                <a:solidFill>
                  <a:srgbClr val="FF0000"/>
                </a:solidFill>
              </a:rPr>
              <a:t>JSON</a:t>
            </a:r>
            <a:r>
              <a:rPr lang="zh-TW" altLang="en-US" sz="2400" b="1" dirty="0">
                <a:solidFill>
                  <a:srgbClr val="FF0000"/>
                </a:solidFill>
              </a:rPr>
              <a:t>檔和</a:t>
            </a:r>
            <a:r>
              <a:rPr lang="en-US" altLang="zh-TW" sz="2400" b="1" dirty="0">
                <a:solidFill>
                  <a:srgbClr val="FF0000"/>
                </a:solidFill>
              </a:rPr>
              <a:t>QR Code</a:t>
            </a:r>
            <a:r>
              <a:rPr lang="zh-TW" altLang="en-US" sz="2400" b="1" dirty="0">
                <a:solidFill>
                  <a:srgbClr val="FF0000"/>
                </a:solidFill>
              </a:rPr>
              <a:t>供學生</a:t>
            </a:r>
            <a:r>
              <a:rPr lang="zh-TW" altLang="en-US" sz="2400" b="1" dirty="0" smtClean="0">
                <a:solidFill>
                  <a:srgbClr val="FF0000"/>
                </a:solidFill>
              </a:rPr>
              <a:t>保存</a:t>
            </a:r>
            <a:r>
              <a:rPr lang="zh-TW" altLang="en-US" sz="2400" dirty="0" smtClean="0"/>
              <a:t>，日後取得電子證書。</a:t>
            </a:r>
            <a:endParaRPr lang="en-US" altLang="zh-TW" sz="2400" dirty="0" smtClean="0"/>
          </a:p>
          <a:p>
            <a:r>
              <a:rPr lang="en-US" altLang="zh-TW" sz="2400" b="1" dirty="0" smtClean="0">
                <a:solidFill>
                  <a:srgbClr val="FF0000"/>
                </a:solidFill>
              </a:rPr>
              <a:t>(</a:t>
            </a:r>
            <a:r>
              <a:rPr lang="zh-TW" altLang="en-US" sz="2400" b="1" dirty="0" smtClean="0">
                <a:solidFill>
                  <a:srgbClr val="FF0000"/>
                </a:solidFill>
              </a:rPr>
              <a:t>區塊鏈</a:t>
            </a:r>
            <a:r>
              <a:rPr lang="zh-TW" altLang="en-US" sz="2400" b="1" dirty="0">
                <a:solidFill>
                  <a:srgbClr val="FF0000"/>
                </a:solidFill>
              </a:rPr>
              <a:t> </a:t>
            </a:r>
            <a:r>
              <a:rPr lang="en-US" altLang="zh-TW" sz="2400" b="1" dirty="0" smtClean="0">
                <a:solidFill>
                  <a:srgbClr val="FF0000"/>
                </a:solidFill>
              </a:rPr>
              <a:t> Proof </a:t>
            </a:r>
            <a:r>
              <a:rPr lang="en-US" altLang="zh-TW" sz="2400" b="1" dirty="0">
                <a:solidFill>
                  <a:srgbClr val="FF0000"/>
                </a:solidFill>
              </a:rPr>
              <a:t>of </a:t>
            </a:r>
            <a:r>
              <a:rPr lang="en-US" altLang="zh-TW" sz="2400" b="1" dirty="0" smtClean="0">
                <a:solidFill>
                  <a:srgbClr val="FF0000"/>
                </a:solidFill>
              </a:rPr>
              <a:t>Authority </a:t>
            </a:r>
            <a:r>
              <a:rPr lang="zh-TW" altLang="en-US" sz="2400" b="1" dirty="0" smtClean="0">
                <a:solidFill>
                  <a:srgbClr val="FF0000"/>
                </a:solidFill>
              </a:rPr>
              <a:t>認證</a:t>
            </a:r>
            <a:r>
              <a:rPr lang="zh-TW" altLang="en-US" sz="2400" b="1" dirty="0">
                <a:solidFill>
                  <a:srgbClr val="FF0000"/>
                </a:solidFill>
              </a:rPr>
              <a:t>證明共識</a:t>
            </a:r>
            <a:r>
              <a:rPr lang="zh-TW" altLang="en-US" sz="2400" b="1" dirty="0" smtClean="0">
                <a:solidFill>
                  <a:srgbClr val="FF0000"/>
                </a:solidFill>
              </a:rPr>
              <a:t>機制</a:t>
            </a:r>
            <a:r>
              <a:rPr lang="en-US" altLang="zh-TW" sz="2400" dirty="0" smtClean="0">
                <a:solidFill>
                  <a:srgbClr val="FF0000"/>
                </a:solidFill>
              </a:rPr>
              <a:t>)</a:t>
            </a:r>
            <a:endParaRPr lang="zh-TW" altLang="en-US" sz="2400"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49</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3618755"/>
            <a:ext cx="5400600" cy="2906589"/>
          </a:xfrm>
          <a:prstGeom prst="rect">
            <a:avLst/>
          </a:prstGeom>
        </p:spPr>
      </p:pic>
      <p:sp>
        <p:nvSpPr>
          <p:cNvPr id="7" name="橢圓 6"/>
          <p:cNvSpPr/>
          <p:nvPr/>
        </p:nvSpPr>
        <p:spPr>
          <a:xfrm>
            <a:off x="6228184" y="3645024"/>
            <a:ext cx="792088" cy="1656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4288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a:t>
            </a:r>
          </a:p>
        </p:txBody>
      </p:sp>
      <p:sp>
        <p:nvSpPr>
          <p:cNvPr id="3" name="內容版面配置區 2"/>
          <p:cNvSpPr>
            <a:spLocks noGrp="1"/>
          </p:cNvSpPr>
          <p:nvPr>
            <p:ph idx="1"/>
          </p:nvPr>
        </p:nvSpPr>
        <p:spPr/>
        <p:txBody>
          <a:bodyPr>
            <a:normAutofit fontScale="92500" lnSpcReduction="10000"/>
          </a:bodyPr>
          <a:lstStyle/>
          <a:p>
            <a:r>
              <a:rPr lang="zh-TW" altLang="en-US" dirty="0"/>
              <a:t>區塊鏈源自於比特幣交易的技術，本質上是一個去中心化的資料庫，通過分散式的節點進行網路數據儲存、驗證傳遞和交流，其最大的特徵是不依賴中央管理的方式處理數據，並將自由化市場落實在區塊鏈裡。區塊鏈不但能夠做比特幣交易，更能夠進行智能交易、</a:t>
            </a:r>
            <a:r>
              <a:rPr lang="zh-TW" altLang="en-US" dirty="0" smtClean="0"/>
              <a:t>電子商務等</a:t>
            </a:r>
            <a:r>
              <a:rPr lang="zh-TW" altLang="en-US" dirty="0"/>
              <a:t>活動</a:t>
            </a:r>
            <a:r>
              <a:rPr lang="zh-TW" altLang="en-US" dirty="0" smtClean="0"/>
              <a:t>。</a:t>
            </a:r>
            <a:endParaRPr lang="en-US" altLang="zh-TW" dirty="0" smtClean="0"/>
          </a:p>
          <a:p>
            <a:endParaRPr lang="en-US" altLang="zh-TW" dirty="0" smtClean="0"/>
          </a:p>
          <a:p>
            <a:r>
              <a:rPr lang="zh-TW" altLang="en-US" b="1" dirty="0" smtClean="0">
                <a:solidFill>
                  <a:srgbClr val="FF0000"/>
                </a:solidFill>
              </a:rPr>
              <a:t>歐盟</a:t>
            </a:r>
            <a:r>
              <a:rPr lang="en-US" altLang="zh-TW" b="1" dirty="0" smtClean="0">
                <a:solidFill>
                  <a:srgbClr val="FF0000"/>
                </a:solidFill>
              </a:rPr>
              <a:t>GDPR</a:t>
            </a:r>
            <a:r>
              <a:rPr lang="zh-TW" altLang="en-US" b="1" dirty="0" smtClean="0">
                <a:solidFill>
                  <a:srgbClr val="FF0000"/>
                </a:solidFill>
              </a:rPr>
              <a:t>的個資法施行，區塊鏈可以作為個人隱私與資訊安全的解決方案</a:t>
            </a:r>
            <a:r>
              <a:rPr lang="zh-TW" altLang="en-US" dirty="0" smtClean="0"/>
              <a:t>。</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a:t>
            </a:fld>
            <a:endParaRPr lang="zh-TW" altLang="en-US"/>
          </a:p>
        </p:txBody>
      </p:sp>
    </p:spTree>
    <p:extLst>
      <p:ext uri="{BB962C8B-B14F-4D97-AF65-F5344CB8AC3E}">
        <p14:creationId xmlns:p14="http://schemas.microsoft.com/office/powerpoint/2010/main" val="2130143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智慧</a:t>
            </a:r>
            <a:r>
              <a:rPr lang="zh-TW" altLang="en-US" dirty="0">
                <a:latin typeface="標楷體" panose="03000509000000000000" pitchFamily="65" charset="-120"/>
                <a:ea typeface="標楷體" panose="03000509000000000000" pitchFamily="65" charset="-120"/>
              </a:rPr>
              <a:t>素養教育合約流程圖</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50</a:t>
            </a:fld>
            <a:endParaRPr lang="zh-TW" altLang="en-US"/>
          </a:p>
        </p:txBody>
      </p:sp>
    </p:spTree>
    <p:extLst>
      <p:ext uri="{BB962C8B-B14F-4D97-AF65-F5344CB8AC3E}">
        <p14:creationId xmlns:p14="http://schemas.microsoft.com/office/powerpoint/2010/main" val="39713698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556792"/>
            <a:ext cx="8229600" cy="4709120"/>
          </a:xfrm>
        </p:spPr>
        <p:txBody>
          <a:bodyPr>
            <a:noAutofit/>
          </a:bodyPr>
          <a:lstStyle/>
          <a:p>
            <a:r>
              <a:rPr lang="zh-TW" altLang="en-US" sz="2600" dirty="0"/>
              <a:t>區塊鏈 </a:t>
            </a:r>
            <a:r>
              <a:rPr lang="en-US" altLang="zh-TW" sz="2600" dirty="0"/>
              <a:t>+</a:t>
            </a:r>
            <a:r>
              <a:rPr lang="zh-TW" altLang="en-US" sz="2600" dirty="0"/>
              <a:t> 素養 </a:t>
            </a:r>
            <a:r>
              <a:rPr lang="en-US" altLang="zh-TW" sz="2600" dirty="0" smtClean="0"/>
              <a:t>+</a:t>
            </a:r>
            <a:r>
              <a:rPr lang="zh-TW" altLang="en-US" sz="2600" dirty="0" smtClean="0"/>
              <a:t> 智能合約          應用</a:t>
            </a:r>
            <a:r>
              <a:rPr lang="zh-TW" altLang="en-US" sz="2600" dirty="0"/>
              <a:t>教育</a:t>
            </a:r>
            <a:r>
              <a:rPr lang="zh-TW" altLang="en-US" sz="2600" dirty="0" smtClean="0"/>
              <a:t>領域</a:t>
            </a:r>
            <a:endParaRPr lang="en-US" altLang="zh-TW" sz="2600" dirty="0"/>
          </a:p>
          <a:p>
            <a:pPr lvl="1"/>
            <a:r>
              <a:rPr lang="zh-TW" altLang="en-US" sz="2200" dirty="0" smtClean="0"/>
              <a:t>區</a:t>
            </a:r>
            <a:r>
              <a:rPr lang="zh-TW" altLang="en-US" sz="2200" dirty="0"/>
              <a:t>塊</a:t>
            </a:r>
            <a:r>
              <a:rPr lang="zh-TW" altLang="en-US" sz="2200" dirty="0" smtClean="0"/>
              <a:t>鏈是解決方案 </a:t>
            </a:r>
            <a:r>
              <a:rPr lang="en-US" altLang="zh-TW" sz="2200" dirty="0" smtClean="0"/>
              <a:t>:</a:t>
            </a:r>
            <a:r>
              <a:rPr lang="zh-TW" altLang="en-US" sz="2200" dirty="0" smtClean="0"/>
              <a:t> </a:t>
            </a:r>
            <a:r>
              <a:rPr lang="zh-TW" altLang="en-US" sz="2200" b="1" dirty="0">
                <a:solidFill>
                  <a:srgbClr val="FF0000"/>
                </a:solidFill>
              </a:rPr>
              <a:t>個人</a:t>
            </a:r>
            <a:r>
              <a:rPr lang="zh-TW" altLang="en-US" sz="2200" b="1" dirty="0" smtClean="0">
                <a:solidFill>
                  <a:srgbClr val="FF0000"/>
                </a:solidFill>
              </a:rPr>
              <a:t>隱私</a:t>
            </a:r>
            <a:r>
              <a:rPr lang="zh-TW" altLang="en-US" sz="2200" b="1" dirty="0">
                <a:solidFill>
                  <a:srgbClr val="FF0000"/>
                </a:solidFill>
              </a:rPr>
              <a:t>與資訊安全的解決方案</a:t>
            </a:r>
            <a:r>
              <a:rPr lang="zh-TW" altLang="en-US" sz="2200" dirty="0" smtClean="0"/>
              <a:t>。</a:t>
            </a:r>
            <a:endParaRPr lang="en-US" altLang="zh-TW" sz="2200" dirty="0" smtClean="0"/>
          </a:p>
          <a:p>
            <a:pPr lvl="1"/>
            <a:r>
              <a:rPr lang="zh-TW" altLang="en-US" sz="2400" dirty="0" smtClean="0"/>
              <a:t>素養</a:t>
            </a:r>
            <a:r>
              <a:rPr lang="zh-TW" altLang="en-US" sz="2400" dirty="0"/>
              <a:t>（</a:t>
            </a:r>
            <a:r>
              <a:rPr lang="en-US" altLang="zh-TW" sz="2400" dirty="0"/>
              <a:t>literacy</a:t>
            </a:r>
            <a:r>
              <a:rPr lang="zh-TW" altLang="en-US" sz="2400" dirty="0"/>
              <a:t>）是指「識別、理解、解釋、創造、運算及使用不同環境下印刷與書面資料的能力。為涉及個人能夠實現目標、發展知識和潛能，並充分參與社區及廣大社會的</a:t>
            </a:r>
            <a:r>
              <a:rPr lang="zh-TW" altLang="en-US" sz="2400" b="1" dirty="0">
                <a:solidFill>
                  <a:srgbClr val="FF0000"/>
                </a:solidFill>
              </a:rPr>
              <a:t>連續學習</a:t>
            </a:r>
            <a:r>
              <a:rPr lang="zh-TW" altLang="en-US" sz="2400" dirty="0"/>
              <a:t>」</a:t>
            </a:r>
            <a:r>
              <a:rPr lang="zh-TW" altLang="en-US" sz="2400" dirty="0" smtClean="0"/>
              <a:t>。</a:t>
            </a:r>
            <a:endParaRPr lang="en-US" altLang="zh-TW" sz="2400" dirty="0" smtClean="0"/>
          </a:p>
          <a:p>
            <a:pPr lvl="1"/>
            <a:r>
              <a:rPr lang="zh-TW" altLang="en-US" sz="2400" dirty="0"/>
              <a:t>智能合約</a:t>
            </a:r>
            <a:r>
              <a:rPr lang="en-US" altLang="zh-TW" sz="2400" dirty="0"/>
              <a:t>(Smart Contract) </a:t>
            </a:r>
            <a:r>
              <a:rPr lang="zh-TW" altLang="en-US" sz="2400" dirty="0"/>
              <a:t>一</a:t>
            </a:r>
            <a:r>
              <a:rPr lang="zh-TW" altLang="en-US" sz="2400" dirty="0" smtClean="0"/>
              <a:t>詞由尼克薩</a:t>
            </a:r>
            <a:r>
              <a:rPr lang="zh-TW" altLang="en-US" sz="2400" dirty="0"/>
              <a:t>博 </a:t>
            </a:r>
            <a:r>
              <a:rPr lang="en-US" altLang="zh-TW" sz="2400" dirty="0"/>
              <a:t>(Nick Szabo) </a:t>
            </a:r>
            <a:r>
              <a:rPr lang="zh-TW" altLang="en-US" sz="2400" dirty="0"/>
              <a:t>於</a:t>
            </a:r>
            <a:r>
              <a:rPr lang="en-US" altLang="zh-TW" sz="2400" dirty="0"/>
              <a:t>1990 </a:t>
            </a:r>
            <a:r>
              <a:rPr lang="zh-TW" altLang="en-US" sz="2400" dirty="0"/>
              <a:t>年代初期提出倡議可</a:t>
            </a:r>
            <a:r>
              <a:rPr lang="zh-TW" altLang="en-US" sz="2400" b="1" dirty="0">
                <a:solidFill>
                  <a:srgbClr val="FF0000"/>
                </a:solidFill>
              </a:rPr>
              <a:t>將交易的條款透過電腦化來落實</a:t>
            </a:r>
            <a:r>
              <a:rPr lang="zh-TW" altLang="en-US" sz="2400" dirty="0"/>
              <a:t>。</a:t>
            </a:r>
            <a:endParaRPr lang="en-US" altLang="zh-TW" sz="2400" dirty="0"/>
          </a:p>
          <a:p>
            <a:pPr lvl="1"/>
            <a:endParaRPr lang="en-US" altLang="zh-TW" sz="2400" dirty="0"/>
          </a:p>
          <a:p>
            <a:pPr lvl="1"/>
            <a:endParaRPr lang="en-US" altLang="zh-TW" sz="2200" dirty="0" smtClean="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51</a:t>
            </a:fld>
            <a:endParaRPr lang="zh-TW" altLang="en-US"/>
          </a:p>
        </p:txBody>
      </p:sp>
      <p:sp>
        <p:nvSpPr>
          <p:cNvPr id="5" name="標題 1"/>
          <p:cNvSpPr>
            <a:spLocks noGrp="1"/>
          </p:cNvSpPr>
          <p:nvPr>
            <p:ph type="title"/>
          </p:nvPr>
        </p:nvSpPr>
        <p:spPr/>
        <p:txBody>
          <a:bodyPr/>
          <a:lstStyle/>
          <a:p>
            <a:r>
              <a:rPr lang="zh-TW" altLang="en-US" dirty="0" smtClean="0"/>
              <a:t>教育合約</a:t>
            </a:r>
            <a:r>
              <a:rPr lang="en-US" altLang="zh-TW" dirty="0" smtClean="0"/>
              <a:t>+</a:t>
            </a:r>
            <a:r>
              <a:rPr lang="zh-TW" altLang="en-US" dirty="0" smtClean="0"/>
              <a:t>區</a:t>
            </a:r>
            <a:r>
              <a:rPr lang="zh-TW" altLang="en-US" dirty="0"/>
              <a:t>塊鏈</a:t>
            </a:r>
            <a:r>
              <a:rPr lang="zh-TW" altLang="en-US" dirty="0" smtClean="0"/>
              <a:t>技術 </a:t>
            </a:r>
            <a:r>
              <a:rPr lang="en-US" altLang="zh-TW" dirty="0" smtClean="0"/>
              <a:t>(1)</a:t>
            </a:r>
            <a:endParaRPr lang="zh-TW" altLang="en-US" dirty="0"/>
          </a:p>
        </p:txBody>
      </p:sp>
      <p:sp>
        <p:nvSpPr>
          <p:cNvPr id="2" name="向右箭號 1"/>
          <p:cNvSpPr/>
          <p:nvPr/>
        </p:nvSpPr>
        <p:spPr>
          <a:xfrm>
            <a:off x="4716016" y="1772816"/>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9591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52</a:t>
            </a:fld>
            <a:endParaRPr lang="zh-TW" altLang="en-US"/>
          </a:p>
        </p:txBody>
      </p:sp>
      <p:pic>
        <p:nvPicPr>
          <p:cNvPr id="3" name="圖片 2" descr="「素養」是一個簡約的理論架構。這個理論架構有很大的彈性，課綱中的「三大面向、九大..."/>
          <p:cNvPicPr/>
          <p:nvPr/>
        </p:nvPicPr>
        <p:blipFill>
          <a:blip r:embed="rId2">
            <a:extLst>
              <a:ext uri="{28A0092B-C50C-407E-A947-70E740481C1C}">
                <a14:useLocalDpi xmlns:a14="http://schemas.microsoft.com/office/drawing/2010/main" val="0"/>
              </a:ext>
            </a:extLst>
          </a:blip>
          <a:srcRect/>
          <a:stretch>
            <a:fillRect/>
          </a:stretch>
        </p:blipFill>
        <p:spPr bwMode="auto">
          <a:xfrm>
            <a:off x="1547664" y="404664"/>
            <a:ext cx="5760640" cy="4824536"/>
          </a:xfrm>
          <a:prstGeom prst="rect">
            <a:avLst/>
          </a:prstGeom>
          <a:noFill/>
          <a:ln>
            <a:noFill/>
          </a:ln>
        </p:spPr>
      </p:pic>
      <p:sp>
        <p:nvSpPr>
          <p:cNvPr id="4" name="矩形 3"/>
          <p:cNvSpPr/>
          <p:nvPr/>
        </p:nvSpPr>
        <p:spPr>
          <a:xfrm>
            <a:off x="1187624" y="5517232"/>
            <a:ext cx="7200800" cy="923330"/>
          </a:xfrm>
          <a:prstGeom prst="rect">
            <a:avLst/>
          </a:prstGeom>
        </p:spPr>
        <p:txBody>
          <a:bodyPr wrap="square">
            <a:spAutoFit/>
          </a:bodyPr>
          <a:lstStyle/>
          <a:p>
            <a:r>
              <a:rPr lang="zh-TW" altLang="zh-TW" dirty="0"/>
              <a:t>「素養」是一個簡約的理論架構。這個理論架構有很大的彈性</a:t>
            </a:r>
            <a:r>
              <a:rPr lang="zh-TW" altLang="zh-TW" dirty="0" smtClean="0"/>
              <a:t>，</a:t>
            </a:r>
            <a:r>
              <a:rPr lang="en-US" altLang="zh-TW" dirty="0" smtClean="0"/>
              <a:t>12</a:t>
            </a:r>
            <a:r>
              <a:rPr lang="zh-TW" altLang="en-US" dirty="0" smtClean="0"/>
              <a:t>年</a:t>
            </a:r>
            <a:r>
              <a:rPr lang="zh-TW" altLang="zh-TW" dirty="0" smtClean="0"/>
              <a:t>課</a:t>
            </a:r>
            <a:r>
              <a:rPr lang="zh-TW" altLang="zh-TW" dirty="0"/>
              <a:t>綱中的「三大面向、九大項目」，都是在這個架構下長出來的東西。 </a:t>
            </a:r>
            <a:endParaRPr lang="en-US" altLang="zh-TW" dirty="0" smtClean="0"/>
          </a:p>
          <a:p>
            <a:pPr algn="ctr"/>
            <a:r>
              <a:rPr lang="zh-TW" altLang="zh-TW" dirty="0" smtClean="0"/>
              <a:t>圖</a:t>
            </a:r>
            <a:r>
              <a:rPr lang="zh-TW" altLang="zh-TW" dirty="0"/>
              <a:t>／取自教育部</a:t>
            </a:r>
          </a:p>
        </p:txBody>
      </p:sp>
    </p:spTree>
    <p:extLst>
      <p:ext uri="{BB962C8B-B14F-4D97-AF65-F5344CB8AC3E}">
        <p14:creationId xmlns:p14="http://schemas.microsoft.com/office/powerpoint/2010/main" val="22261590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92500" lnSpcReduction="10000"/>
          </a:bodyPr>
          <a:lstStyle/>
          <a:p>
            <a:r>
              <a:rPr lang="zh-TW" altLang="en-US" dirty="0" smtClean="0"/>
              <a:t>區</a:t>
            </a:r>
            <a:r>
              <a:rPr lang="zh-TW" altLang="en-US" dirty="0"/>
              <a:t>塊</a:t>
            </a:r>
            <a:r>
              <a:rPr lang="zh-TW" altLang="en-US" dirty="0" smtClean="0"/>
              <a:t>鏈</a:t>
            </a:r>
            <a:endParaRPr lang="en-US" altLang="zh-TW" dirty="0" smtClean="0"/>
          </a:p>
          <a:p>
            <a:pPr lvl="1"/>
            <a:r>
              <a:rPr lang="zh-TW" altLang="en-US" dirty="0"/>
              <a:t>區塊</a:t>
            </a:r>
            <a:r>
              <a:rPr lang="zh-TW" altLang="en-US" dirty="0" smtClean="0"/>
              <a:t>鏈 </a:t>
            </a:r>
            <a:r>
              <a:rPr lang="en-US" altLang="zh-TW" dirty="0" smtClean="0"/>
              <a:t>1.0  </a:t>
            </a:r>
            <a:r>
              <a:rPr lang="zh-TW" altLang="en-US" dirty="0" smtClean="0"/>
              <a:t>比特幣交易</a:t>
            </a:r>
            <a:endParaRPr lang="en-US" altLang="zh-TW" dirty="0" smtClean="0"/>
          </a:p>
          <a:p>
            <a:pPr lvl="1"/>
            <a:r>
              <a:rPr lang="zh-TW" altLang="en-US" dirty="0" smtClean="0"/>
              <a:t>區</a:t>
            </a:r>
            <a:r>
              <a:rPr lang="zh-TW" altLang="en-US" dirty="0"/>
              <a:t>塊</a:t>
            </a:r>
            <a:r>
              <a:rPr lang="zh-TW" altLang="en-US" dirty="0" smtClean="0"/>
              <a:t>鏈 </a:t>
            </a:r>
            <a:r>
              <a:rPr lang="en-US" altLang="zh-TW" dirty="0" smtClean="0"/>
              <a:t>2.0</a:t>
            </a:r>
            <a:r>
              <a:rPr lang="zh-TW" altLang="en-US" dirty="0" smtClean="0"/>
              <a:t>  以太坊 </a:t>
            </a:r>
            <a:r>
              <a:rPr lang="en-US" altLang="zh-TW" dirty="0" smtClean="0"/>
              <a:t>+</a:t>
            </a:r>
            <a:r>
              <a:rPr lang="zh-TW" altLang="en-US" dirty="0" smtClean="0"/>
              <a:t> 智能合約</a:t>
            </a:r>
            <a:endParaRPr lang="en-US" altLang="zh-TW" dirty="0" smtClean="0"/>
          </a:p>
          <a:p>
            <a:pPr lvl="1"/>
            <a:r>
              <a:rPr lang="zh-TW" altLang="en-US" dirty="0" smtClean="0"/>
              <a:t>區</a:t>
            </a:r>
            <a:r>
              <a:rPr lang="zh-TW" altLang="en-US" dirty="0"/>
              <a:t>塊</a:t>
            </a:r>
            <a:r>
              <a:rPr lang="zh-TW" altLang="en-US" dirty="0" smtClean="0"/>
              <a:t>鏈 </a:t>
            </a:r>
            <a:r>
              <a:rPr lang="en-US" altLang="zh-TW" dirty="0" smtClean="0"/>
              <a:t>3.0</a:t>
            </a:r>
            <a:r>
              <a:rPr lang="zh-TW" altLang="en-US" dirty="0" smtClean="0"/>
              <a:t>  </a:t>
            </a:r>
            <a:r>
              <a:rPr lang="en-US" altLang="zh-TW" dirty="0" smtClean="0"/>
              <a:t>IOTA</a:t>
            </a:r>
            <a:r>
              <a:rPr lang="zh-TW" altLang="en-US" dirty="0" smtClean="0"/>
              <a:t> </a:t>
            </a:r>
            <a:r>
              <a:rPr lang="en-US" altLang="zh-TW" dirty="0" smtClean="0"/>
              <a:t>+</a:t>
            </a:r>
            <a:r>
              <a:rPr lang="zh-TW" altLang="en-US" dirty="0" smtClean="0"/>
              <a:t> </a:t>
            </a:r>
            <a:r>
              <a:rPr lang="en-US" altLang="zh-TW" dirty="0" smtClean="0"/>
              <a:t>Tangle </a:t>
            </a:r>
            <a:r>
              <a:rPr lang="zh-TW" altLang="en-US" dirty="0" smtClean="0"/>
              <a:t>分散式帳本技術</a:t>
            </a:r>
            <a:endParaRPr lang="en-US" altLang="zh-TW" dirty="0" smtClean="0"/>
          </a:p>
          <a:p>
            <a:r>
              <a:rPr lang="zh-TW" altLang="en-US" dirty="0" smtClean="0"/>
              <a:t>素養  </a:t>
            </a:r>
            <a:endParaRPr lang="en-US" altLang="zh-TW" dirty="0" smtClean="0"/>
          </a:p>
          <a:p>
            <a:pPr lvl="1"/>
            <a:r>
              <a:rPr lang="zh-TW" altLang="en-US" dirty="0" smtClean="0"/>
              <a:t>指一</a:t>
            </a:r>
            <a:r>
              <a:rPr lang="zh-TW" altLang="en-US" dirty="0"/>
              <a:t>個人接受教育後學習獲得</a:t>
            </a:r>
            <a:r>
              <a:rPr lang="zh-TW" altLang="en-US" dirty="0" smtClean="0"/>
              <a:t>知識、能力與態度，</a:t>
            </a:r>
            <a:r>
              <a:rPr lang="zh-TW" altLang="en-US" dirty="0"/>
              <a:t>而能</a:t>
            </a:r>
            <a:r>
              <a:rPr lang="zh-TW" altLang="en-US" dirty="0" smtClean="0"/>
              <a:t>積極地</a:t>
            </a:r>
            <a:r>
              <a:rPr lang="zh-TW" altLang="en-US" dirty="0"/>
              <a:t>回應個人或社會生活需求的綜合</a:t>
            </a:r>
            <a:r>
              <a:rPr lang="zh-TW" altLang="en-US" dirty="0" smtClean="0"/>
              <a:t>狀態</a:t>
            </a:r>
            <a:endParaRPr lang="en-US" altLang="zh-TW" dirty="0" smtClean="0"/>
          </a:p>
          <a:p>
            <a:r>
              <a:rPr lang="zh-TW" altLang="en-US" dirty="0" smtClean="0"/>
              <a:t>智慧教育合約</a:t>
            </a:r>
            <a:endParaRPr lang="en-US" altLang="zh-TW" dirty="0" smtClean="0"/>
          </a:p>
          <a:p>
            <a:pPr lvl="1"/>
            <a:r>
              <a:rPr lang="zh-TW" altLang="en-US" dirty="0" smtClean="0"/>
              <a:t>依據程式代碼自動執行的教育合約</a:t>
            </a:r>
            <a:endParaRPr lang="en-US" altLang="zh-TW" dirty="0" smtClean="0"/>
          </a:p>
          <a:p>
            <a:pPr lvl="1"/>
            <a:r>
              <a:rPr lang="zh-TW" altLang="en-US" dirty="0" smtClean="0"/>
              <a:t>學業成績、修課學分數、學習歷程、學歷證書</a:t>
            </a:r>
            <a:endParaRPr lang="en-US" altLang="zh-TW" dirty="0" smtClean="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53</a:t>
            </a:fld>
            <a:endParaRPr lang="zh-TW" altLang="en-US"/>
          </a:p>
        </p:txBody>
      </p:sp>
      <p:sp>
        <p:nvSpPr>
          <p:cNvPr id="5" name="標題 1"/>
          <p:cNvSpPr>
            <a:spLocks noGrp="1"/>
          </p:cNvSpPr>
          <p:nvPr>
            <p:ph type="title"/>
          </p:nvPr>
        </p:nvSpPr>
        <p:spPr/>
        <p:txBody>
          <a:bodyPr/>
          <a:lstStyle/>
          <a:p>
            <a:r>
              <a:rPr lang="zh-TW" altLang="en-US" dirty="0" smtClean="0"/>
              <a:t>教育合約</a:t>
            </a:r>
            <a:r>
              <a:rPr lang="en-US" altLang="zh-TW" dirty="0" smtClean="0"/>
              <a:t>+</a:t>
            </a:r>
            <a:r>
              <a:rPr lang="zh-TW" altLang="en-US" dirty="0" smtClean="0"/>
              <a:t>區</a:t>
            </a:r>
            <a:r>
              <a:rPr lang="zh-TW" altLang="en-US" dirty="0"/>
              <a:t>塊鏈</a:t>
            </a:r>
            <a:r>
              <a:rPr lang="zh-TW" altLang="en-US" dirty="0" smtClean="0"/>
              <a:t>技術 </a:t>
            </a:r>
            <a:r>
              <a:rPr lang="en-US" altLang="zh-TW" dirty="0" smtClean="0"/>
              <a:t>(2)</a:t>
            </a:r>
            <a:endParaRPr lang="zh-TW" altLang="en-US" dirty="0"/>
          </a:p>
        </p:txBody>
      </p:sp>
    </p:spTree>
    <p:extLst>
      <p:ext uri="{BB962C8B-B14F-4D97-AF65-F5344CB8AC3E}">
        <p14:creationId xmlns:p14="http://schemas.microsoft.com/office/powerpoint/2010/main" val="8261319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54</a:t>
            </a:fld>
            <a:endParaRPr lang="zh-TW" altLang="en-US"/>
          </a:p>
        </p:txBody>
      </p:sp>
      <p:sp>
        <p:nvSpPr>
          <p:cNvPr id="15" name="矩形 14"/>
          <p:cNvSpPr/>
          <p:nvPr/>
        </p:nvSpPr>
        <p:spPr>
          <a:xfrm>
            <a:off x="611560" y="188640"/>
            <a:ext cx="8263801" cy="646331"/>
          </a:xfrm>
          <a:prstGeom prst="rect">
            <a:avLst/>
          </a:prstGeom>
        </p:spPr>
        <p:txBody>
          <a:bodyPr wrap="none">
            <a:spAutoFit/>
          </a:bodyPr>
          <a:lstStyle/>
          <a:p>
            <a:r>
              <a:rPr lang="zh-TW" altLang="en-US" sz="3600" b="1" dirty="0">
                <a:latin typeface="標楷體" panose="03000509000000000000" pitchFamily="65" charset="-120"/>
                <a:ea typeface="標楷體" panose="03000509000000000000" pitchFamily="65" charset="-120"/>
              </a:rPr>
              <a:t>基於區塊鏈</a:t>
            </a:r>
            <a:r>
              <a:rPr lang="en-US" altLang="zh-TW" sz="3600" b="1" dirty="0">
                <a:latin typeface="標楷體" panose="03000509000000000000" pitchFamily="65" charset="-120"/>
                <a:ea typeface="標楷體" panose="03000509000000000000" pitchFamily="65" charset="-120"/>
              </a:rPr>
              <a:t>2.0</a:t>
            </a:r>
            <a:r>
              <a:rPr lang="zh-TW" altLang="en-US" sz="3600" b="1" dirty="0">
                <a:latin typeface="標楷體" panose="03000509000000000000" pitchFamily="65" charset="-120"/>
                <a:ea typeface="標楷體" panose="03000509000000000000" pitchFamily="65" charset="-120"/>
              </a:rPr>
              <a:t>智慧素養教育</a:t>
            </a:r>
            <a:r>
              <a:rPr lang="zh-TW" altLang="en-US" sz="3600" b="1" dirty="0" smtClean="0">
                <a:latin typeface="標楷體" panose="03000509000000000000" pitchFamily="65" charset="-120"/>
                <a:ea typeface="標楷體" panose="03000509000000000000" pitchFamily="65" charset="-120"/>
              </a:rPr>
              <a:t>合約流程圖</a:t>
            </a:r>
            <a:endParaRPr lang="zh-TW" altLang="en-US" sz="3600" b="1" dirty="0"/>
          </a:p>
        </p:txBody>
      </p:sp>
      <p:sp>
        <p:nvSpPr>
          <p:cNvPr id="27" name="矩形 26"/>
          <p:cNvSpPr/>
          <p:nvPr/>
        </p:nvSpPr>
        <p:spPr>
          <a:xfrm>
            <a:off x="763437" y="5070083"/>
            <a:ext cx="8057036" cy="2031325"/>
          </a:xfrm>
          <a:prstGeom prst="rect">
            <a:avLst/>
          </a:prstGeom>
        </p:spPr>
        <p:txBody>
          <a:bodyPr wrap="square">
            <a:spAutoFit/>
          </a:bodyPr>
          <a:lstStyle/>
          <a:p>
            <a:r>
              <a:rPr lang="en-US" altLang="zh-TW" dirty="0" smtClean="0"/>
              <a:t>1 : </a:t>
            </a:r>
            <a:r>
              <a:rPr lang="zh-TW" altLang="en-US" dirty="0" smtClean="0"/>
              <a:t>進入</a:t>
            </a:r>
            <a:r>
              <a:rPr lang="zh-TW" altLang="en-US" dirty="0"/>
              <a:t>網頁</a:t>
            </a:r>
            <a:r>
              <a:rPr lang="zh-TW" altLang="en-US" dirty="0" smtClean="0"/>
              <a:t>輸入 </a:t>
            </a:r>
            <a:r>
              <a:rPr lang="en-US" altLang="zh-TW" dirty="0" err="1" smtClean="0"/>
              <a:t>Ethereum</a:t>
            </a:r>
            <a:r>
              <a:rPr lang="en-US" altLang="zh-TW" dirty="0" smtClean="0"/>
              <a:t> Address </a:t>
            </a:r>
            <a:r>
              <a:rPr lang="zh-TW" altLang="en-US" dirty="0" smtClean="0"/>
              <a:t>。</a:t>
            </a:r>
            <a:endParaRPr lang="en-US" altLang="zh-TW" dirty="0" smtClean="0"/>
          </a:p>
          <a:p>
            <a:r>
              <a:rPr lang="en-US" altLang="zh-TW" dirty="0" smtClean="0"/>
              <a:t>2 : </a:t>
            </a:r>
            <a:r>
              <a:rPr lang="zh-TW" altLang="en-US" dirty="0" smtClean="0"/>
              <a:t>後端伺服器認證，進行使用者學習歷程紀錄 </a:t>
            </a:r>
            <a:r>
              <a:rPr lang="zh-TW" altLang="en-US" dirty="0"/>
              <a:t>，</a:t>
            </a:r>
            <a:r>
              <a:rPr lang="zh-TW" altLang="en-US" dirty="0" smtClean="0"/>
              <a:t>如 </a:t>
            </a:r>
            <a:r>
              <a:rPr lang="en-US" altLang="zh-TW" dirty="0" smtClean="0"/>
              <a:t>:</a:t>
            </a:r>
            <a:r>
              <a:rPr lang="zh-TW" altLang="en-US" dirty="0" smtClean="0"/>
              <a:t> </a:t>
            </a:r>
            <a:r>
              <a:rPr lang="en-US" altLang="zh-TW" dirty="0" smtClean="0"/>
              <a:t>Moodle</a:t>
            </a:r>
            <a:r>
              <a:rPr lang="zh-TW" altLang="en-US" dirty="0" smtClean="0"/>
              <a:t>、</a:t>
            </a:r>
            <a:r>
              <a:rPr lang="en-US" altLang="zh-TW" dirty="0" err="1" smtClean="0"/>
              <a:t>Moocs</a:t>
            </a:r>
            <a:r>
              <a:rPr lang="zh-TW" altLang="en-US" dirty="0" smtClean="0"/>
              <a:t>。</a:t>
            </a:r>
            <a:endParaRPr lang="en-US" altLang="zh-TW" dirty="0" smtClean="0"/>
          </a:p>
          <a:p>
            <a:r>
              <a:rPr lang="en-US" altLang="zh-TW" dirty="0" smtClean="0"/>
              <a:t>3 : </a:t>
            </a:r>
            <a:r>
              <a:rPr lang="en-US" altLang="zh-TW" dirty="0" err="1" smtClean="0"/>
              <a:t>Ethereum</a:t>
            </a:r>
            <a:r>
              <a:rPr lang="zh-TW" altLang="en-US" dirty="0" smtClean="0"/>
              <a:t> 雲端認證，智能合約於區塊鏈執行，結合 </a:t>
            </a:r>
            <a:r>
              <a:rPr lang="en-US" altLang="zh-TW" dirty="0" smtClean="0"/>
              <a:t>Moodle</a:t>
            </a:r>
            <a:r>
              <a:rPr lang="zh-TW" altLang="en-US" dirty="0" smtClean="0"/>
              <a:t> 或 </a:t>
            </a:r>
            <a:r>
              <a:rPr lang="en-US" altLang="zh-TW" dirty="0" err="1" smtClean="0"/>
              <a:t>Moocs</a:t>
            </a:r>
            <a:r>
              <a:rPr lang="zh-TW" altLang="en-US" dirty="0" smtClean="0"/>
              <a:t>。</a:t>
            </a:r>
            <a:endParaRPr lang="en-US" altLang="zh-TW" dirty="0" smtClean="0"/>
          </a:p>
          <a:p>
            <a:r>
              <a:rPr lang="en-US" altLang="zh-TW" dirty="0" smtClean="0"/>
              <a:t>4 :</a:t>
            </a:r>
            <a:r>
              <a:rPr lang="zh-TW" altLang="en-US" dirty="0" smtClean="0"/>
              <a:t> 將</a:t>
            </a:r>
            <a:r>
              <a:rPr lang="zh-TW" altLang="en-US" dirty="0"/>
              <a:t>智能合約</a:t>
            </a:r>
            <a:r>
              <a:rPr lang="zh-TW" altLang="en-US" dirty="0" smtClean="0"/>
              <a:t>所產生的 </a:t>
            </a:r>
            <a:r>
              <a:rPr lang="en-US" altLang="zh-TW" dirty="0" smtClean="0"/>
              <a:t>JSON</a:t>
            </a:r>
            <a:r>
              <a:rPr lang="zh-TW" altLang="en-US" dirty="0"/>
              <a:t>檔和</a:t>
            </a:r>
            <a:r>
              <a:rPr lang="en-US" altLang="zh-TW" dirty="0"/>
              <a:t>QR </a:t>
            </a:r>
            <a:r>
              <a:rPr lang="en-US" altLang="zh-TW" dirty="0" smtClean="0"/>
              <a:t>Code</a:t>
            </a:r>
            <a:r>
              <a:rPr lang="zh-TW" altLang="en-US" dirty="0" smtClean="0"/>
              <a:t>，傳至網頁供使用者保存。</a:t>
            </a:r>
            <a:endParaRPr lang="en-US" altLang="zh-TW" dirty="0" smtClean="0"/>
          </a:p>
          <a:p>
            <a:r>
              <a:rPr lang="en-US" altLang="zh-TW" dirty="0" smtClean="0"/>
              <a:t>5 : </a:t>
            </a:r>
            <a:r>
              <a:rPr lang="zh-TW" altLang="en-US" dirty="0" smtClean="0"/>
              <a:t>將所產生 </a:t>
            </a:r>
            <a:r>
              <a:rPr lang="en-US" altLang="zh-TW" dirty="0"/>
              <a:t>JSON</a:t>
            </a:r>
            <a:r>
              <a:rPr lang="zh-TW" altLang="en-US" dirty="0"/>
              <a:t>檔和</a:t>
            </a:r>
            <a:r>
              <a:rPr lang="en-US" altLang="zh-TW" dirty="0"/>
              <a:t>QR </a:t>
            </a:r>
            <a:r>
              <a:rPr lang="en-US" altLang="zh-TW" dirty="0" smtClean="0"/>
              <a:t>Code</a:t>
            </a:r>
            <a:r>
              <a:rPr lang="zh-TW" altLang="en-US" dirty="0" smtClean="0"/>
              <a:t>，傳送至使用者手機</a:t>
            </a:r>
            <a:r>
              <a:rPr lang="zh-TW" altLang="en-US" dirty="0"/>
              <a:t>下載保存</a:t>
            </a:r>
            <a:r>
              <a:rPr lang="zh-TW" altLang="en-US" dirty="0" smtClean="0"/>
              <a:t>。</a:t>
            </a:r>
            <a:endParaRPr lang="en-US" altLang="zh-TW" dirty="0" smtClean="0"/>
          </a:p>
          <a:p>
            <a:r>
              <a:rPr lang="en-US" altLang="zh-TW" dirty="0" smtClean="0"/>
              <a:t>6 : </a:t>
            </a:r>
            <a:r>
              <a:rPr lang="zh-TW" altLang="en-US" dirty="0" smtClean="0"/>
              <a:t>使 </a:t>
            </a:r>
            <a:r>
              <a:rPr lang="zh-TW" altLang="en-US" dirty="0"/>
              <a:t>用</a:t>
            </a:r>
            <a:r>
              <a:rPr lang="zh-TW" altLang="en-US" dirty="0" smtClean="0"/>
              <a:t>者可由手機查看</a:t>
            </a:r>
            <a:r>
              <a:rPr lang="zh-TW" altLang="en-US" dirty="0"/>
              <a:t>教育合約執行內容</a:t>
            </a:r>
            <a:r>
              <a:rPr lang="zh-TW" altLang="en-US" dirty="0" smtClean="0"/>
              <a:t>。</a:t>
            </a:r>
            <a:endParaRPr lang="en-US" altLang="zh-TW" dirty="0"/>
          </a:p>
          <a:p>
            <a:endParaRPr lang="zh-TW" altLang="en-US" dirty="0"/>
          </a:p>
        </p:txBody>
      </p:sp>
      <p:grpSp>
        <p:nvGrpSpPr>
          <p:cNvPr id="7" name="群組 6"/>
          <p:cNvGrpSpPr/>
          <p:nvPr/>
        </p:nvGrpSpPr>
        <p:grpSpPr>
          <a:xfrm>
            <a:off x="1331640" y="764704"/>
            <a:ext cx="6018351" cy="4256386"/>
            <a:chOff x="1331640" y="692696"/>
            <a:chExt cx="6018351" cy="4256386"/>
          </a:xfrm>
        </p:grpSpPr>
        <p:sp>
          <p:nvSpPr>
            <p:cNvPr id="14" name="右彎箭號 13"/>
            <p:cNvSpPr/>
            <p:nvPr/>
          </p:nvSpPr>
          <p:spPr>
            <a:xfrm rot="16200000">
              <a:off x="2291535" y="3025370"/>
              <a:ext cx="746665" cy="1656181"/>
            </a:xfrm>
            <a:prstGeom prst="bentArrow">
              <a:avLst>
                <a:gd name="adj1" fmla="val 20450"/>
                <a:gd name="adj2" fmla="val 2570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向右箭號 4"/>
            <p:cNvSpPr/>
            <p:nvPr/>
          </p:nvSpPr>
          <p:spPr>
            <a:xfrm>
              <a:off x="2282565" y="1656650"/>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4843110" y="1452074"/>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上-下雙向箭號 7"/>
            <p:cNvSpPr/>
            <p:nvPr/>
          </p:nvSpPr>
          <p:spPr>
            <a:xfrm>
              <a:off x="6697316" y="2388325"/>
              <a:ext cx="173539" cy="10987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左箭號 8"/>
            <p:cNvSpPr/>
            <p:nvPr/>
          </p:nvSpPr>
          <p:spPr>
            <a:xfrm>
              <a:off x="4843110" y="1831352"/>
              <a:ext cx="1152128" cy="2156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下箭號 11"/>
            <p:cNvSpPr/>
            <p:nvPr/>
          </p:nvSpPr>
          <p:spPr>
            <a:xfrm>
              <a:off x="3845226" y="2460333"/>
              <a:ext cx="216227" cy="1026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2590767" y="839860"/>
              <a:ext cx="535724"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 name="矩形 21"/>
            <p:cNvSpPr/>
            <p:nvPr/>
          </p:nvSpPr>
          <p:spPr>
            <a:xfrm>
              <a:off x="5188404" y="692696"/>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矩形 22"/>
            <p:cNvSpPr/>
            <p:nvPr/>
          </p:nvSpPr>
          <p:spPr>
            <a:xfrm>
              <a:off x="6814267" y="2476059"/>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 name="矩形 23"/>
            <p:cNvSpPr/>
            <p:nvPr/>
          </p:nvSpPr>
          <p:spPr>
            <a:xfrm>
              <a:off x="5192719" y="1831352"/>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 name="矩形 24"/>
            <p:cNvSpPr/>
            <p:nvPr/>
          </p:nvSpPr>
          <p:spPr>
            <a:xfrm>
              <a:off x="4001352" y="2440055"/>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5</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 name="矩形 25"/>
            <p:cNvSpPr/>
            <p:nvPr/>
          </p:nvSpPr>
          <p:spPr>
            <a:xfrm>
              <a:off x="2596116" y="3225750"/>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6</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3902"/>
              <a:ext cx="936105" cy="199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3609313"/>
              <a:ext cx="1069934" cy="133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39" y="980728"/>
              <a:ext cx="1235199" cy="136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513" y="3520332"/>
              <a:ext cx="9715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3081" y="1454023"/>
              <a:ext cx="1276590" cy="686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499463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區塊鏈市場</a:t>
            </a:r>
            <a:r>
              <a:rPr lang="en-US" altLang="zh-TW" dirty="0" smtClean="0"/>
              <a:t>3</a:t>
            </a:r>
            <a:r>
              <a:rPr lang="zh-TW" altLang="en-US" dirty="0" smtClean="0"/>
              <a:t>大主流</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2956"/>
            <a:ext cx="8229600" cy="3600450"/>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55</a:t>
            </a:fld>
            <a:endParaRPr lang="zh-TW" altLang="en-US"/>
          </a:p>
        </p:txBody>
      </p:sp>
      <p:sp>
        <p:nvSpPr>
          <p:cNvPr id="3" name="矩形 2"/>
          <p:cNvSpPr/>
          <p:nvPr/>
        </p:nvSpPr>
        <p:spPr>
          <a:xfrm>
            <a:off x="6156176" y="2348880"/>
            <a:ext cx="2448272" cy="3168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116818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以太坊 </a:t>
            </a:r>
            <a:r>
              <a:rPr lang="en-US" altLang="zh-TW" dirty="0" err="1" smtClean="0"/>
              <a:t>Ethereum</a:t>
            </a:r>
            <a:r>
              <a:rPr lang="en-US" altLang="zh-TW" dirty="0" smtClean="0"/>
              <a:t> </a:t>
            </a:r>
            <a:r>
              <a:rPr lang="zh-TW" altLang="en-US" dirty="0" smtClean="0"/>
              <a:t>區塊鏈 </a:t>
            </a:r>
            <a:r>
              <a:rPr lang="en-US" altLang="zh-TW" dirty="0" smtClean="0"/>
              <a:t>2.0</a:t>
            </a:r>
            <a:endParaRPr lang="zh-TW" altLang="en-US" dirty="0"/>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56</a:t>
            </a:fld>
            <a:endParaRPr lang="zh-TW" altLang="en-US"/>
          </a:p>
        </p:txBody>
      </p:sp>
    </p:spTree>
    <p:extLst>
      <p:ext uri="{BB962C8B-B14F-4D97-AF65-F5344CB8AC3E}">
        <p14:creationId xmlns:p14="http://schemas.microsoft.com/office/powerpoint/2010/main" val="19341836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以太坊 </a:t>
            </a:r>
            <a:r>
              <a:rPr lang="en-US" altLang="zh-TW" dirty="0" smtClean="0"/>
              <a:t>-</a:t>
            </a:r>
            <a:r>
              <a:rPr lang="zh-TW" altLang="en-US" dirty="0" smtClean="0"/>
              <a:t> 區</a:t>
            </a:r>
            <a:r>
              <a:rPr lang="zh-TW" altLang="en-US" dirty="0"/>
              <a:t>塊鏈</a:t>
            </a:r>
            <a:r>
              <a:rPr lang="en-US" altLang="zh-TW" dirty="0"/>
              <a:t>2.0 </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latin typeface="標楷體" panose="03000509000000000000" pitchFamily="65" charset="-120"/>
                <a:ea typeface="標楷體" panose="03000509000000000000" pitchFamily="65" charset="-120"/>
              </a:rPr>
              <a:t>2016</a:t>
            </a:r>
            <a:r>
              <a:rPr lang="zh-TW" altLang="en-US" dirty="0" smtClean="0">
                <a:latin typeface="標楷體" panose="03000509000000000000" pitchFamily="65" charset="-120"/>
                <a:ea typeface="標楷體" panose="03000509000000000000" pitchFamily="65" charset="-120"/>
              </a:rPr>
              <a:t>年以太</a:t>
            </a:r>
            <a:r>
              <a:rPr lang="zh-TW" altLang="en-US" dirty="0">
                <a:latin typeface="標楷體" panose="03000509000000000000" pitchFamily="65" charset="-120"/>
                <a:ea typeface="標楷體" panose="03000509000000000000" pitchFamily="65" charset="-120"/>
              </a:rPr>
              <a:t>坊創始人</a:t>
            </a:r>
            <a:r>
              <a:rPr lang="en-US" altLang="zh-TW" dirty="0" err="1">
                <a:latin typeface="標楷體" panose="03000509000000000000" pitchFamily="65" charset="-120"/>
                <a:ea typeface="標楷體" panose="03000509000000000000" pitchFamily="65" charset="-120"/>
              </a:rPr>
              <a:t>Vitalik</a:t>
            </a:r>
            <a:r>
              <a:rPr lang="en-US" altLang="zh-TW" dirty="0">
                <a:latin typeface="標楷體" panose="03000509000000000000" pitchFamily="65" charset="-120"/>
                <a:ea typeface="標楷體" panose="03000509000000000000" pitchFamily="65" charset="-120"/>
              </a:rPr>
              <a:t> </a:t>
            </a:r>
            <a:r>
              <a:rPr lang="en-US" altLang="zh-TW" dirty="0" err="1">
                <a:latin typeface="標楷體" panose="03000509000000000000" pitchFamily="65" charset="-120"/>
                <a:ea typeface="標楷體" panose="03000509000000000000" pitchFamily="65" charset="-120"/>
              </a:rPr>
              <a:t>Buterin</a:t>
            </a:r>
            <a:r>
              <a:rPr lang="en-US" altLang="zh-TW"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發布以太坊關鍵</a:t>
            </a:r>
            <a:r>
              <a:rPr lang="zh-TW" altLang="en-US" dirty="0">
                <a:latin typeface="標楷體" panose="03000509000000000000" pitchFamily="65" charset="-120"/>
                <a:ea typeface="標楷體" panose="03000509000000000000" pitchFamily="65" charset="-120"/>
              </a:rPr>
              <a:t>改進的紫皮書（</a:t>
            </a:r>
            <a:r>
              <a:rPr lang="en-US" altLang="zh-TW" dirty="0">
                <a:latin typeface="標楷體" panose="03000509000000000000" pitchFamily="65" charset="-120"/>
                <a:ea typeface="標楷體" panose="03000509000000000000" pitchFamily="65" charset="-120"/>
              </a:rPr>
              <a:t>Mauve Paper</a:t>
            </a:r>
            <a:r>
              <a:rPr lang="zh-TW" altLang="en-US" dirty="0" smtClean="0">
                <a:latin typeface="標楷體" panose="03000509000000000000" pitchFamily="65" charset="-120"/>
                <a:ea typeface="標楷體" panose="03000509000000000000" pitchFamily="65" charset="-120"/>
              </a:rPr>
              <a:t>），並且試圖解決二大問題：</a:t>
            </a:r>
            <a:endParaRPr lang="en-US" altLang="zh-TW" dirty="0" smtClean="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a:p>
            <a:r>
              <a:rPr lang="en-US" altLang="zh-TW" b="1" dirty="0" smtClean="0">
                <a:solidFill>
                  <a:srgbClr val="FF0000"/>
                </a:solidFill>
                <a:latin typeface="標楷體" panose="03000509000000000000" pitchFamily="65" charset="-120"/>
                <a:ea typeface="標楷體" panose="03000509000000000000" pitchFamily="65" charset="-120"/>
              </a:rPr>
              <a:t>(1)</a:t>
            </a:r>
            <a:r>
              <a:rPr lang="zh-TW" altLang="en-US" b="1" dirty="0" smtClean="0">
                <a:solidFill>
                  <a:srgbClr val="FF0000"/>
                </a:solidFill>
                <a:latin typeface="標楷體" panose="03000509000000000000" pitchFamily="65" charset="-120"/>
                <a:ea typeface="標楷體" panose="03000509000000000000" pitchFamily="65" charset="-120"/>
              </a:rPr>
              <a:t>比特幣以</a:t>
            </a:r>
            <a:r>
              <a:rPr lang="zh-TW" altLang="en-US" b="1" dirty="0">
                <a:solidFill>
                  <a:srgbClr val="FF0000"/>
                </a:solidFill>
                <a:latin typeface="標楷體" panose="03000509000000000000" pitchFamily="65" charset="-120"/>
                <a:ea typeface="標楷體" panose="03000509000000000000" pitchFamily="65" charset="-120"/>
              </a:rPr>
              <a:t>工作量證明（</a:t>
            </a:r>
            <a:r>
              <a:rPr lang="en-US" altLang="zh-TW" b="1" dirty="0">
                <a:solidFill>
                  <a:srgbClr val="FF0000"/>
                </a:solidFill>
                <a:latin typeface="標楷體" panose="03000509000000000000" pitchFamily="65" charset="-120"/>
                <a:ea typeface="標楷體" panose="03000509000000000000" pitchFamily="65" charset="-120"/>
              </a:rPr>
              <a:t>proof-of-work</a:t>
            </a:r>
            <a:r>
              <a:rPr lang="zh-TW" altLang="en-US" b="1" dirty="0">
                <a:solidFill>
                  <a:srgbClr val="FF0000"/>
                </a:solidFill>
                <a:latin typeface="標楷體" panose="03000509000000000000" pitchFamily="65" charset="-120"/>
                <a:ea typeface="標楷體" panose="03000509000000000000" pitchFamily="65" charset="-120"/>
              </a:rPr>
              <a:t>）為基礎的共識機制低效、耗能、不綠色</a:t>
            </a:r>
            <a:r>
              <a:rPr lang="zh-TW" altLang="en-US" b="1" dirty="0" smtClean="0">
                <a:solidFill>
                  <a:srgbClr val="FF0000"/>
                </a:solidFill>
                <a:latin typeface="標楷體" panose="03000509000000000000" pitchFamily="65" charset="-120"/>
                <a:ea typeface="標楷體" panose="03000509000000000000" pitchFamily="65" charset="-120"/>
              </a:rPr>
              <a:t>環保</a:t>
            </a:r>
            <a:endParaRPr lang="en-US" altLang="zh-TW" b="1" dirty="0">
              <a:solidFill>
                <a:srgbClr val="FF0000"/>
              </a:solidFill>
              <a:latin typeface="標楷體" panose="03000509000000000000" pitchFamily="65" charset="-120"/>
              <a:ea typeface="標楷體" panose="03000509000000000000" pitchFamily="65" charset="-120"/>
            </a:endParaRPr>
          </a:p>
          <a:p>
            <a:endParaRPr lang="en-US" altLang="zh-TW" b="1" dirty="0" smtClean="0">
              <a:solidFill>
                <a:srgbClr val="FF0000"/>
              </a:solidFill>
              <a:latin typeface="標楷體" panose="03000509000000000000" pitchFamily="65" charset="-120"/>
              <a:ea typeface="標楷體" panose="03000509000000000000" pitchFamily="65" charset="-120"/>
            </a:endParaRPr>
          </a:p>
          <a:p>
            <a:r>
              <a:rPr lang="en-US" altLang="zh-TW" b="1" dirty="0" smtClean="0">
                <a:solidFill>
                  <a:srgbClr val="FF0000"/>
                </a:solidFill>
                <a:latin typeface="標楷體" panose="03000509000000000000" pitchFamily="65" charset="-120"/>
                <a:ea typeface="標楷體" panose="03000509000000000000" pitchFamily="65" charset="-120"/>
              </a:rPr>
              <a:t>(2)</a:t>
            </a:r>
            <a:r>
              <a:rPr lang="zh-TW" altLang="en-US" b="1" dirty="0" smtClean="0">
                <a:solidFill>
                  <a:srgbClr val="FF0000"/>
                </a:solidFill>
                <a:latin typeface="標楷體" panose="03000509000000000000" pitchFamily="65" charset="-120"/>
                <a:ea typeface="標楷體" panose="03000509000000000000" pitchFamily="65" charset="-120"/>
              </a:rPr>
              <a:t>改善以太坊</a:t>
            </a:r>
            <a:r>
              <a:rPr lang="zh-TW" altLang="en-US" b="1" dirty="0">
                <a:solidFill>
                  <a:srgbClr val="FF0000"/>
                </a:solidFill>
                <a:latin typeface="標楷體" panose="03000509000000000000" pitchFamily="65" charset="-120"/>
                <a:ea typeface="標楷體" panose="03000509000000000000" pitchFamily="65" charset="-120"/>
              </a:rPr>
              <a:t>功鏈</a:t>
            </a:r>
            <a:r>
              <a:rPr lang="zh-TW" altLang="en-US" b="1" dirty="0" smtClean="0">
                <a:solidFill>
                  <a:srgbClr val="FF0000"/>
                </a:solidFill>
                <a:latin typeface="標楷體" panose="03000509000000000000" pitchFamily="65" charset="-120"/>
                <a:ea typeface="標楷體" panose="03000509000000000000" pitchFamily="65" charset="-120"/>
              </a:rPr>
              <a:t>系統吞吐量（</a:t>
            </a:r>
            <a:r>
              <a:rPr lang="en-US" altLang="zh-TW" b="1" dirty="0">
                <a:solidFill>
                  <a:srgbClr val="FF0000"/>
                </a:solidFill>
                <a:latin typeface="標楷體" panose="03000509000000000000" pitchFamily="65" charset="-120"/>
                <a:ea typeface="標楷體" panose="03000509000000000000" pitchFamily="65" charset="-120"/>
              </a:rPr>
              <a:t>throughput</a:t>
            </a:r>
            <a:r>
              <a:rPr lang="zh-TW" altLang="en-US" b="1" dirty="0">
                <a:solidFill>
                  <a:srgbClr val="FF0000"/>
                </a:solidFill>
                <a:latin typeface="標楷體" panose="03000509000000000000" pitchFamily="65" charset="-120"/>
                <a:ea typeface="標楷體" panose="03000509000000000000" pitchFamily="65" charset="-120"/>
              </a:rPr>
              <a:t>）和</a:t>
            </a:r>
            <a:r>
              <a:rPr lang="zh-TW" altLang="en-US" b="1" dirty="0" smtClean="0">
                <a:solidFill>
                  <a:srgbClr val="FF0000"/>
                </a:solidFill>
                <a:latin typeface="標楷體" panose="03000509000000000000" pitchFamily="65" charset="-120"/>
                <a:ea typeface="標楷體" panose="03000509000000000000" pitchFamily="65" charset="-120"/>
              </a:rPr>
              <a:t>容量不足支撐</a:t>
            </a:r>
            <a:r>
              <a:rPr lang="zh-TW" altLang="en-US" b="1" dirty="0">
                <a:solidFill>
                  <a:srgbClr val="FF0000"/>
                </a:solidFill>
                <a:latin typeface="標楷體" panose="03000509000000000000" pitchFamily="65" charset="-120"/>
                <a:ea typeface="標楷體" panose="03000509000000000000" pitchFamily="65" charset="-120"/>
              </a:rPr>
              <a:t>全球大範圍高頻次使用</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endParaRPr lang="en-US" altLang="zh-TW" b="1"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57</a:t>
            </a:fld>
            <a:endParaRPr lang="zh-TW" altLang="en-US" dirty="0"/>
          </a:p>
        </p:txBody>
      </p:sp>
    </p:spTree>
    <p:extLst>
      <p:ext uri="{BB962C8B-B14F-4D97-AF65-F5344CB8AC3E}">
        <p14:creationId xmlns:p14="http://schemas.microsoft.com/office/powerpoint/2010/main" val="6730017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以太坊 </a:t>
            </a:r>
            <a:r>
              <a:rPr lang="en-US" altLang="zh-TW" dirty="0" smtClean="0"/>
              <a:t>-</a:t>
            </a:r>
            <a:r>
              <a:rPr lang="zh-TW" altLang="en-US" dirty="0" smtClean="0"/>
              <a:t> 區</a:t>
            </a:r>
            <a:r>
              <a:rPr lang="zh-TW" altLang="en-US" dirty="0"/>
              <a:t>塊鏈</a:t>
            </a:r>
            <a:r>
              <a:rPr lang="en-US" altLang="zh-TW" dirty="0"/>
              <a:t>2.0 </a:t>
            </a:r>
            <a:endParaRPr lang="zh-TW" altLang="en-US" dirty="0"/>
          </a:p>
        </p:txBody>
      </p:sp>
      <p:sp>
        <p:nvSpPr>
          <p:cNvPr id="3" name="內容版面配置區 2"/>
          <p:cNvSpPr>
            <a:spLocks noGrp="1"/>
          </p:cNvSpPr>
          <p:nvPr>
            <p:ph idx="1"/>
          </p:nvPr>
        </p:nvSpPr>
        <p:spPr/>
        <p:txBody>
          <a:bodyPr>
            <a:normAutofit fontScale="85000" lnSpcReduction="20000"/>
          </a:bodyPr>
          <a:lstStyle/>
          <a:p>
            <a:r>
              <a:rPr lang="zh-TW" altLang="en-US" b="1" dirty="0" smtClean="0">
                <a:solidFill>
                  <a:srgbClr val="FF0000"/>
                </a:solidFill>
                <a:latin typeface="標楷體" panose="03000509000000000000" pitchFamily="65" charset="-120"/>
                <a:ea typeface="標楷體" panose="03000509000000000000" pitchFamily="65" charset="-120"/>
              </a:rPr>
              <a:t>針對</a:t>
            </a:r>
            <a:r>
              <a:rPr lang="zh-TW" altLang="en-US" b="1" dirty="0">
                <a:solidFill>
                  <a:srgbClr val="FF0000"/>
                </a:solidFill>
                <a:latin typeface="標楷體" panose="03000509000000000000" pitchFamily="65" charset="-120"/>
                <a:ea typeface="標楷體" panose="03000509000000000000" pitchFamily="65" charset="-120"/>
              </a:rPr>
              <a:t>第一個問題</a:t>
            </a:r>
            <a:r>
              <a:rPr lang="zh-TW" altLang="en-US" dirty="0">
                <a:latin typeface="標楷體" panose="03000509000000000000" pitchFamily="65" charset="-120"/>
                <a:ea typeface="標楷體" panose="03000509000000000000" pitchFamily="65" charset="-120"/>
              </a:rPr>
              <a:t>，紫皮書提出一個新的基於權益證明</a:t>
            </a:r>
            <a:r>
              <a:rPr lang="zh-TW" altLang="en-US" b="1" dirty="0">
                <a:solidFill>
                  <a:srgbClr val="FF0000"/>
                </a:solidFill>
                <a:latin typeface="標楷體" panose="03000509000000000000" pitchFamily="65" charset="-120"/>
                <a:ea typeface="標楷體" panose="03000509000000000000" pitchFamily="65" charset="-120"/>
              </a:rPr>
              <a:t>（</a:t>
            </a:r>
            <a:r>
              <a:rPr lang="en-US" altLang="zh-TW" b="1" dirty="0" smtClean="0">
                <a:solidFill>
                  <a:srgbClr val="FF0000"/>
                </a:solidFill>
                <a:latin typeface="標楷體" panose="03000509000000000000" pitchFamily="65" charset="-120"/>
                <a:ea typeface="標楷體" panose="03000509000000000000" pitchFamily="65" charset="-120"/>
              </a:rPr>
              <a:t>proof-of-stake</a:t>
            </a:r>
            <a:r>
              <a:rPr lang="zh-TW" altLang="en-US" b="1" dirty="0" smtClean="0">
                <a:solidFill>
                  <a:srgbClr val="FF0000"/>
                </a:solidFill>
                <a:latin typeface="標楷體" panose="03000509000000000000" pitchFamily="65" charset="-120"/>
                <a:ea typeface="標楷體" panose="03000509000000000000" pitchFamily="65" charset="-120"/>
              </a:rPr>
              <a:t>；</a:t>
            </a:r>
            <a:r>
              <a:rPr lang="en-US" altLang="zh-TW" b="1" dirty="0" err="1" smtClean="0">
                <a:solidFill>
                  <a:srgbClr val="FF0000"/>
                </a:solidFill>
                <a:latin typeface="標楷體" panose="03000509000000000000" pitchFamily="65" charset="-120"/>
                <a:ea typeface="標楷體" panose="03000509000000000000" pitchFamily="65" charset="-120"/>
              </a:rPr>
              <a:t>PoS</a:t>
            </a:r>
            <a:r>
              <a:rPr lang="en-US" altLang="zh-TW" b="1" dirty="0" smtClean="0">
                <a:solidFill>
                  <a:srgbClr val="FF0000"/>
                </a:solidFill>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的</a:t>
            </a:r>
            <a:r>
              <a:rPr lang="zh-TW" altLang="en-US" dirty="0">
                <a:latin typeface="標楷體" panose="03000509000000000000" pitchFamily="65" charset="-120"/>
                <a:ea typeface="標楷體" panose="03000509000000000000" pitchFamily="65" charset="-120"/>
              </a:rPr>
              <a:t>共識機制，命名為</a:t>
            </a:r>
            <a:r>
              <a:rPr lang="en-US" altLang="zh-TW" dirty="0" err="1">
                <a:latin typeface="標楷體" panose="03000509000000000000" pitchFamily="65" charset="-120"/>
                <a:ea typeface="標楷體" panose="03000509000000000000" pitchFamily="65" charset="-120"/>
              </a:rPr>
              <a:t>Capser</a:t>
            </a:r>
            <a:r>
              <a:rPr lang="zh-TW" altLang="en-US" dirty="0">
                <a:latin typeface="標楷體" panose="03000509000000000000" pitchFamily="65" charset="-120"/>
                <a:ea typeface="標楷體" panose="03000509000000000000" pitchFamily="65" charset="-120"/>
              </a:rPr>
              <a:t>，能讓參於「挖礦」的方式，從</a:t>
            </a:r>
            <a:r>
              <a:rPr lang="zh-TW" altLang="en-US" dirty="0" smtClean="0">
                <a:latin typeface="標楷體" panose="03000509000000000000" pitchFamily="65" charset="-120"/>
                <a:ea typeface="標楷體" panose="03000509000000000000" pitchFamily="65" charset="-120"/>
              </a:rPr>
              <a:t>原來使用專門</a:t>
            </a:r>
            <a:r>
              <a:rPr lang="zh-TW" altLang="en-US" dirty="0">
                <a:latin typeface="標楷體" panose="03000509000000000000" pitchFamily="65" charset="-120"/>
                <a:ea typeface="標楷體" panose="03000509000000000000" pitchFamily="65" charset="-120"/>
              </a:rPr>
              <a:t>定製「礦機」並消耗電力能源進行</a:t>
            </a:r>
            <a:r>
              <a:rPr lang="zh-TW" altLang="en-US" dirty="0" smtClean="0">
                <a:latin typeface="標楷體" panose="03000509000000000000" pitchFamily="65" charset="-120"/>
                <a:ea typeface="標楷體" panose="03000509000000000000" pitchFamily="65" charset="-120"/>
              </a:rPr>
              <a:t>大量計算爭奪</a:t>
            </a:r>
            <a:r>
              <a:rPr lang="zh-TW" altLang="en-US" dirty="0">
                <a:latin typeface="標楷體" panose="03000509000000000000" pitchFamily="65" charset="-120"/>
                <a:ea typeface="標楷體" panose="03000509000000000000" pitchFamily="65" charset="-120"/>
              </a:rPr>
              <a:t>區塊的構造和收益權，轉變成直接將資金兌換為以太幣注入以太坊區塊鏈，「挖礦」相關的智能合約（</a:t>
            </a:r>
            <a:r>
              <a:rPr lang="en-US" altLang="zh-TW" dirty="0">
                <a:latin typeface="標楷體" panose="03000509000000000000" pitchFamily="65" charset="-120"/>
                <a:ea typeface="標楷體" panose="03000509000000000000" pitchFamily="65" charset="-120"/>
              </a:rPr>
              <a:t>Smart Contract</a:t>
            </a:r>
            <a:r>
              <a:rPr lang="zh-TW" altLang="en-US" dirty="0">
                <a:latin typeface="標楷體" panose="03000509000000000000" pitchFamily="65" charset="-120"/>
                <a:ea typeface="標楷體" panose="03000509000000000000" pitchFamily="65" charset="-120"/>
              </a:rPr>
              <a:t>）自動根據資金的注入量成比例隨機分配區塊的構造和收益</a:t>
            </a:r>
            <a:r>
              <a:rPr lang="zh-TW" altLang="en-US" dirty="0" smtClean="0">
                <a:latin typeface="標楷體" panose="03000509000000000000" pitchFamily="65" charset="-120"/>
                <a:ea typeface="標楷體" panose="03000509000000000000" pitchFamily="65" charset="-120"/>
              </a:rPr>
              <a:t>權，</a:t>
            </a:r>
            <a:r>
              <a:rPr lang="zh-TW" altLang="en-US" dirty="0">
                <a:latin typeface="標楷體" panose="03000509000000000000" pitchFamily="65" charset="-120"/>
                <a:ea typeface="標楷體" panose="03000509000000000000" pitchFamily="65" charset="-120"/>
              </a:rPr>
              <a:t>這一新的共識機制有望使以太坊公鏈變得更安全、更高效和更綠色</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除此，在</a:t>
            </a:r>
            <a:r>
              <a:rPr lang="en-US" altLang="zh-TW" dirty="0" err="1" smtClean="0">
                <a:latin typeface="標楷體" panose="03000509000000000000" pitchFamily="65" charset="-120"/>
                <a:ea typeface="標楷體" panose="03000509000000000000" pitchFamily="65" charset="-120"/>
              </a:rPr>
              <a:t>Ethereum</a:t>
            </a:r>
            <a:r>
              <a:rPr lang="en-US" altLang="zh-TW" dirty="0" smtClean="0">
                <a:latin typeface="標楷體" panose="03000509000000000000" pitchFamily="65" charset="-120"/>
                <a:ea typeface="標楷體" panose="03000509000000000000" pitchFamily="65" charset="-120"/>
              </a:rPr>
              <a:t> </a:t>
            </a:r>
            <a:r>
              <a:rPr lang="en-US" altLang="zh-TW" dirty="0" err="1" smtClean="0">
                <a:latin typeface="標楷體" panose="03000509000000000000" pitchFamily="65" charset="-120"/>
                <a:ea typeface="標楷體" panose="03000509000000000000" pitchFamily="65" charset="-120"/>
              </a:rPr>
              <a:t>Rinkeby</a:t>
            </a:r>
            <a:r>
              <a:rPr lang="en-US" altLang="zh-TW" dirty="0" smtClean="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測試網域則採用認證</a:t>
            </a:r>
            <a:r>
              <a:rPr lang="zh-TW" altLang="en-US" dirty="0">
                <a:latin typeface="標楷體" panose="03000509000000000000" pitchFamily="65" charset="-120"/>
                <a:ea typeface="標楷體" panose="03000509000000000000" pitchFamily="65" charset="-120"/>
              </a:rPr>
              <a:t>證明</a:t>
            </a:r>
            <a:r>
              <a:rPr lang="en-US" altLang="zh-TW" b="1" dirty="0">
                <a:solidFill>
                  <a:srgbClr val="FF0000"/>
                </a:solidFill>
                <a:latin typeface="標楷體" panose="03000509000000000000" pitchFamily="65" charset="-120"/>
                <a:ea typeface="標楷體" panose="03000509000000000000" pitchFamily="65" charset="-120"/>
              </a:rPr>
              <a:t>(proof-of-authority</a:t>
            </a:r>
            <a:r>
              <a:rPr lang="zh-TW" altLang="en-US" b="1" dirty="0" smtClean="0">
                <a:solidFill>
                  <a:srgbClr val="FF0000"/>
                </a:solidFill>
                <a:latin typeface="標楷體" panose="03000509000000000000" pitchFamily="65" charset="-120"/>
                <a:ea typeface="標楷體" panose="03000509000000000000" pitchFamily="65" charset="-120"/>
              </a:rPr>
              <a:t>；</a:t>
            </a:r>
            <a:r>
              <a:rPr lang="en-US" altLang="zh-TW" b="1" dirty="0" err="1" smtClean="0">
                <a:solidFill>
                  <a:srgbClr val="FF0000"/>
                </a:solidFill>
                <a:latin typeface="標楷體" panose="03000509000000000000" pitchFamily="65" charset="-120"/>
                <a:ea typeface="標楷體" panose="03000509000000000000" pitchFamily="65" charset="-120"/>
              </a:rPr>
              <a:t>PoA</a:t>
            </a:r>
            <a:r>
              <a:rPr lang="en-US" altLang="zh-TW" b="1" dirty="0" smtClean="0">
                <a:solidFill>
                  <a:srgbClr val="FF0000"/>
                </a:solidFill>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的共識機制</a:t>
            </a:r>
            <a:r>
              <a:rPr lang="zh-TW" altLang="en-US" dirty="0" smtClean="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僅</a:t>
            </a:r>
            <a:r>
              <a:rPr lang="zh-TW" altLang="en-US" dirty="0" smtClean="0">
                <a:latin typeface="標楷體" panose="03000509000000000000" pitchFamily="65" charset="-120"/>
                <a:ea typeface="標楷體" panose="03000509000000000000" pitchFamily="65" charset="-120"/>
              </a:rPr>
              <a:t>提供認證的位址才能進行確認交易。</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58</a:t>
            </a:fld>
            <a:endParaRPr lang="zh-TW" altLang="en-US"/>
          </a:p>
        </p:txBody>
      </p:sp>
    </p:spTree>
    <p:extLst>
      <p:ext uri="{BB962C8B-B14F-4D97-AF65-F5344CB8AC3E}">
        <p14:creationId xmlns:p14="http://schemas.microsoft.com/office/powerpoint/2010/main" val="35282992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77500" lnSpcReduction="20000"/>
          </a:bodyPr>
          <a:lstStyle/>
          <a:p>
            <a:r>
              <a:rPr lang="zh-TW" altLang="en-US" b="1" dirty="0">
                <a:solidFill>
                  <a:srgbClr val="FF0000"/>
                </a:solidFill>
                <a:latin typeface="標楷體" panose="03000509000000000000" pitchFamily="65" charset="-120"/>
                <a:ea typeface="標楷體" panose="03000509000000000000" pitchFamily="65" charset="-120"/>
              </a:rPr>
              <a:t>針對第二個問題</a:t>
            </a:r>
            <a:r>
              <a:rPr lang="zh-TW" altLang="en-US" dirty="0">
                <a:latin typeface="標楷體" panose="03000509000000000000" pitchFamily="65" charset="-120"/>
                <a:ea typeface="標楷體" panose="03000509000000000000" pitchFamily="65" charset="-120"/>
              </a:rPr>
              <a:t>，關於吞吐量和容量的局限，紫皮書提出了縮短區塊產生間隔時間（</a:t>
            </a:r>
            <a:r>
              <a:rPr lang="en-US" altLang="zh-TW" dirty="0" err="1">
                <a:latin typeface="標楷體" panose="03000509000000000000" pitchFamily="65" charset="-120"/>
                <a:ea typeface="標楷體" panose="03000509000000000000" pitchFamily="65" charset="-120"/>
              </a:rPr>
              <a:t>blocktime</a:t>
            </a:r>
            <a:r>
              <a:rPr lang="zh-TW" altLang="en-US" dirty="0">
                <a:latin typeface="標楷體" panose="03000509000000000000" pitchFamily="65" charset="-120"/>
                <a:ea typeface="標楷體" panose="03000509000000000000" pitchFamily="65" charset="-120"/>
              </a:rPr>
              <a:t>）和分區（</a:t>
            </a:r>
            <a:r>
              <a:rPr lang="en-US" altLang="zh-TW" dirty="0" err="1">
                <a:latin typeface="標楷體" panose="03000509000000000000" pitchFamily="65" charset="-120"/>
                <a:ea typeface="標楷體" panose="03000509000000000000" pitchFamily="65" charset="-120"/>
              </a:rPr>
              <a:t>sharding</a:t>
            </a:r>
            <a:r>
              <a:rPr lang="zh-TW" altLang="en-US" dirty="0">
                <a:latin typeface="標楷體" panose="03000509000000000000" pitchFamily="65" charset="-120"/>
                <a:ea typeface="標楷體" panose="03000509000000000000" pitchFamily="65" charset="-120"/>
              </a:rPr>
              <a:t>）這兩個解決方案</a:t>
            </a:r>
            <a:r>
              <a:rPr lang="zh-TW" altLang="en-US" dirty="0" smtClean="0">
                <a:latin typeface="標楷體" panose="03000509000000000000" pitchFamily="65" charset="-120"/>
                <a:ea typeface="標楷體" panose="03000509000000000000" pitchFamily="65" charset="-120"/>
              </a:rPr>
              <a:t>。在</a:t>
            </a:r>
            <a:r>
              <a:rPr lang="zh-TW" altLang="en-US" dirty="0">
                <a:latin typeface="標楷體" panose="03000509000000000000" pitchFamily="65" charset="-120"/>
                <a:ea typeface="標楷體" panose="03000509000000000000" pitchFamily="65" charset="-120"/>
              </a:rPr>
              <a:t>保證安全的前提下，新的算法把區塊產生間隔時間從</a:t>
            </a:r>
            <a:r>
              <a:rPr lang="en-US" altLang="zh-TW" dirty="0">
                <a:solidFill>
                  <a:srgbClr val="FF0000"/>
                </a:solidFill>
                <a:latin typeface="標楷體" panose="03000509000000000000" pitchFamily="65" charset="-120"/>
                <a:ea typeface="標楷體" panose="03000509000000000000" pitchFamily="65" charset="-120"/>
              </a:rPr>
              <a:t>12</a:t>
            </a:r>
            <a:r>
              <a:rPr lang="zh-TW" altLang="en-US" dirty="0">
                <a:solidFill>
                  <a:srgbClr val="FF0000"/>
                </a:solidFill>
                <a:latin typeface="標楷體" panose="03000509000000000000" pitchFamily="65" charset="-120"/>
                <a:ea typeface="標楷體" panose="03000509000000000000" pitchFamily="65" charset="-120"/>
              </a:rPr>
              <a:t>秒降低為</a:t>
            </a:r>
            <a:r>
              <a:rPr lang="en-US" altLang="zh-TW" dirty="0">
                <a:solidFill>
                  <a:srgbClr val="FF0000"/>
                </a:solidFill>
                <a:latin typeface="標楷體" panose="03000509000000000000" pitchFamily="65" charset="-120"/>
                <a:ea typeface="標楷體" panose="03000509000000000000" pitchFamily="65" charset="-120"/>
              </a:rPr>
              <a:t>4</a:t>
            </a:r>
            <a:r>
              <a:rPr lang="zh-TW" altLang="en-US" dirty="0">
                <a:solidFill>
                  <a:srgbClr val="FF0000"/>
                </a:solidFill>
                <a:latin typeface="標楷體" panose="03000509000000000000" pitchFamily="65" charset="-120"/>
                <a:ea typeface="標楷體" panose="03000509000000000000" pitchFamily="65" charset="-120"/>
              </a:rPr>
              <a:t>秒</a:t>
            </a:r>
            <a:r>
              <a:rPr lang="zh-TW" altLang="en-US" dirty="0">
                <a:latin typeface="標楷體" panose="03000509000000000000" pitchFamily="65" charset="-120"/>
                <a:ea typeface="標楷體" panose="03000509000000000000" pitchFamily="65" charset="-120"/>
              </a:rPr>
              <a:t>，使吞吐量提升為現在的三倍</a:t>
            </a:r>
            <a:r>
              <a:rPr lang="zh-TW" altLang="en-US" dirty="0" smtClean="0">
                <a:latin typeface="標楷體" panose="03000509000000000000" pitchFamily="65" charset="-120"/>
                <a:ea typeface="標楷體" panose="03000509000000000000" pitchFamily="65" charset="-120"/>
              </a:rPr>
              <a:t>。以太坊每</a:t>
            </a:r>
            <a:r>
              <a:rPr lang="zh-TW" altLang="en-US" dirty="0">
                <a:latin typeface="標楷體" panose="03000509000000000000" pitchFamily="65" charset="-120"/>
                <a:ea typeface="標楷體" panose="03000509000000000000" pitchFamily="65" charset="-120"/>
              </a:rPr>
              <a:t>個節點無需處理全網所有事務（</a:t>
            </a:r>
            <a:r>
              <a:rPr lang="en-US" altLang="zh-TW" dirty="0">
                <a:latin typeface="標楷體" panose="03000509000000000000" pitchFamily="65" charset="-120"/>
                <a:ea typeface="標楷體" panose="03000509000000000000" pitchFamily="65" charset="-120"/>
              </a:rPr>
              <a:t>transaction</a:t>
            </a:r>
            <a:r>
              <a:rPr lang="zh-TW" altLang="en-US" dirty="0">
                <a:latin typeface="標楷體" panose="03000509000000000000" pitchFamily="65" charset="-120"/>
                <a:ea typeface="標楷體" panose="03000509000000000000" pitchFamily="65" charset="-120"/>
              </a:rPr>
              <a:t>）和儲存全網所有的數據，只要關注其中一個或幾個分區的事務和數據即可，所有節點通過分工配合來完成覆蓋所有分區的目標。這麼做能使以太坊的容量增大為現有的</a:t>
            </a:r>
            <a:r>
              <a:rPr lang="en-US" altLang="zh-TW" dirty="0">
                <a:latin typeface="標楷體" panose="03000509000000000000" pitchFamily="65" charset="-120"/>
                <a:ea typeface="標楷體" panose="03000509000000000000" pitchFamily="65" charset="-120"/>
              </a:rPr>
              <a:t>80</a:t>
            </a:r>
            <a:r>
              <a:rPr lang="zh-TW" altLang="en-US" dirty="0">
                <a:latin typeface="標楷體" panose="03000509000000000000" pitchFamily="65" charset="-120"/>
                <a:ea typeface="標楷體" panose="03000509000000000000" pitchFamily="65" charset="-120"/>
              </a:rPr>
              <a:t>倍。同時，由於各分區的事務可以並發處理，吞吐量再獲提升，變為現有水平的</a:t>
            </a:r>
            <a:r>
              <a:rPr lang="en-US" altLang="zh-TW" dirty="0">
                <a:latin typeface="標楷體" panose="03000509000000000000" pitchFamily="65" charset="-120"/>
                <a:ea typeface="標楷體" panose="03000509000000000000" pitchFamily="65" charset="-120"/>
              </a:rPr>
              <a:t>240</a:t>
            </a:r>
            <a:r>
              <a:rPr lang="zh-TW" altLang="en-US" dirty="0">
                <a:latin typeface="標楷體" panose="03000509000000000000" pitchFamily="65" charset="-120"/>
                <a:ea typeface="標楷體" panose="03000509000000000000" pitchFamily="65" charset="-120"/>
              </a:rPr>
              <a:t>倍（</a:t>
            </a:r>
            <a:r>
              <a:rPr lang="en-US" altLang="zh-TW" dirty="0">
                <a:latin typeface="標楷體" panose="03000509000000000000" pitchFamily="65" charset="-120"/>
                <a:ea typeface="標楷體" panose="03000509000000000000" pitchFamily="65" charset="-120"/>
              </a:rPr>
              <a:t>3x80</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此</a:t>
            </a:r>
            <a:r>
              <a:rPr lang="zh-TW" altLang="en-US" dirty="0" smtClean="0">
                <a:latin typeface="標楷體" panose="03000509000000000000" pitchFamily="65" charset="-120"/>
                <a:ea typeface="標楷體" panose="03000509000000000000" pitchFamily="65" charset="-120"/>
              </a:rPr>
              <a:t>概念與後來的</a:t>
            </a:r>
            <a:r>
              <a:rPr lang="en-US" altLang="zh-TW" dirty="0" smtClean="0">
                <a:latin typeface="標楷體" panose="03000509000000000000" pitchFamily="65" charset="-120"/>
                <a:ea typeface="標楷體" panose="03000509000000000000" pitchFamily="65" charset="-120"/>
              </a:rPr>
              <a:t>IOTA</a:t>
            </a:r>
            <a:r>
              <a:rPr lang="zh-TW" altLang="en-US" dirty="0" smtClean="0">
                <a:latin typeface="標楷體" panose="03000509000000000000" pitchFamily="65" charset="-120"/>
                <a:ea typeface="標楷體" panose="03000509000000000000" pitchFamily="65" charset="-120"/>
              </a:rPr>
              <a:t>概念類似，但</a:t>
            </a:r>
            <a:r>
              <a:rPr lang="en-US" altLang="zh-TW" dirty="0" smtClean="0">
                <a:latin typeface="標楷體" panose="03000509000000000000" pitchFamily="65" charset="-120"/>
                <a:ea typeface="標楷體" panose="03000509000000000000" pitchFamily="65" charset="-120"/>
              </a:rPr>
              <a:t>IOTA</a:t>
            </a:r>
            <a:r>
              <a:rPr lang="zh-TW" altLang="en-US" dirty="0" smtClean="0">
                <a:latin typeface="標楷體" panose="03000509000000000000" pitchFamily="65" charset="-120"/>
                <a:ea typeface="標楷體" panose="03000509000000000000" pitchFamily="65" charset="-120"/>
              </a:rPr>
              <a:t>採用</a:t>
            </a:r>
            <a:r>
              <a:rPr lang="en-US" altLang="zh-TW" dirty="0" smtClean="0">
                <a:latin typeface="標楷體" panose="03000509000000000000" pitchFamily="65" charset="-120"/>
                <a:ea typeface="標楷體" panose="03000509000000000000" pitchFamily="65" charset="-120"/>
              </a:rPr>
              <a:t>Tangle</a:t>
            </a:r>
            <a:r>
              <a:rPr lang="zh-TW" altLang="en-US" dirty="0" smtClean="0">
                <a:latin typeface="標楷體" panose="03000509000000000000" pitchFamily="65" charset="-120"/>
                <a:ea typeface="標楷體" panose="03000509000000000000" pitchFamily="65" charset="-120"/>
              </a:rPr>
              <a:t>分散式帳本技術，有</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不是區塊鏈的區塊鏈</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稱號。</a:t>
            </a:r>
            <a:endParaRPr lang="zh-TW" altLang="en-US"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59</a:t>
            </a:fld>
            <a:endParaRPr lang="zh-TW" altLang="en-US"/>
          </a:p>
        </p:txBody>
      </p:sp>
      <p:sp>
        <p:nvSpPr>
          <p:cNvPr id="5" name="標題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mtClean="0"/>
              <a:t>以太坊 </a:t>
            </a:r>
            <a:r>
              <a:rPr lang="en-US" altLang="zh-TW" smtClean="0"/>
              <a:t>-</a:t>
            </a:r>
            <a:r>
              <a:rPr lang="zh-TW" altLang="en-US" smtClean="0"/>
              <a:t> 區塊鏈</a:t>
            </a:r>
            <a:r>
              <a:rPr lang="en-US" altLang="zh-TW" smtClean="0"/>
              <a:t>2.0 </a:t>
            </a:r>
            <a:endParaRPr lang="zh-TW" altLang="en-US" dirty="0"/>
          </a:p>
        </p:txBody>
      </p:sp>
    </p:spTree>
    <p:extLst>
      <p:ext uri="{BB962C8B-B14F-4D97-AF65-F5344CB8AC3E}">
        <p14:creationId xmlns:p14="http://schemas.microsoft.com/office/powerpoint/2010/main" val="1352675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區塊鏈運用到的概念環環相扣</a:t>
            </a:r>
          </a:p>
        </p:txBody>
      </p:sp>
      <p:sp>
        <p:nvSpPr>
          <p:cNvPr id="3" name="內容版面配置區 2"/>
          <p:cNvSpPr>
            <a:spLocks noGrp="1"/>
          </p:cNvSpPr>
          <p:nvPr>
            <p:ph idx="1"/>
          </p:nvPr>
        </p:nvSpPr>
        <p:spPr>
          <a:xfrm>
            <a:off x="457200" y="1600200"/>
            <a:ext cx="8229600" cy="4925144"/>
          </a:xfrm>
        </p:spPr>
        <p:txBody>
          <a:bodyPr>
            <a:normAutofit fontScale="77500" lnSpcReduction="20000"/>
          </a:bodyPr>
          <a:lstStyle/>
          <a:p>
            <a:pPr marL="0" indent="0">
              <a:buNone/>
            </a:pPr>
            <a:endParaRPr lang="zh-TW" altLang="en-US" dirty="0"/>
          </a:p>
          <a:p>
            <a:r>
              <a:rPr lang="zh-TW" altLang="en-US" dirty="0" smtClean="0">
                <a:latin typeface="+mj-ea"/>
                <a:ea typeface="+mj-ea"/>
              </a:rPr>
              <a:t>以下三點</a:t>
            </a:r>
            <a:r>
              <a:rPr lang="zh-TW" altLang="en-US" dirty="0">
                <a:latin typeface="+mj-ea"/>
                <a:ea typeface="+mj-ea"/>
              </a:rPr>
              <a:t>是區塊鏈能夠成為價值交換網絡的要素</a:t>
            </a:r>
          </a:p>
          <a:p>
            <a:endParaRPr lang="en-US" altLang="zh-TW" dirty="0" smtClean="0">
              <a:latin typeface="+mj-ea"/>
              <a:ea typeface="+mj-ea"/>
            </a:endParaRPr>
          </a:p>
          <a:p>
            <a:r>
              <a:rPr lang="zh-TW" altLang="en-US" dirty="0" smtClean="0">
                <a:latin typeface="+mj-ea"/>
                <a:ea typeface="+mj-ea"/>
              </a:rPr>
              <a:t>資產</a:t>
            </a:r>
            <a:r>
              <a:rPr lang="zh-TW" altLang="en-US" dirty="0">
                <a:latin typeface="+mj-ea"/>
                <a:ea typeface="+mj-ea"/>
              </a:rPr>
              <a:t>的所有權可以被</a:t>
            </a:r>
            <a:r>
              <a:rPr lang="zh-TW" altLang="en-US" dirty="0" smtClean="0">
                <a:latin typeface="+mj-ea"/>
                <a:ea typeface="+mj-ea"/>
              </a:rPr>
              <a:t>確認</a:t>
            </a:r>
            <a:endParaRPr lang="en-US" altLang="zh-TW" dirty="0" smtClean="0">
              <a:latin typeface="+mj-ea"/>
              <a:ea typeface="+mj-ea"/>
            </a:endParaRPr>
          </a:p>
          <a:p>
            <a:pPr lvl="1"/>
            <a:r>
              <a:rPr lang="zh-TW" altLang="en-US" dirty="0" smtClean="0">
                <a:solidFill>
                  <a:srgbClr val="FF0000"/>
                </a:solidFill>
                <a:latin typeface="+mj-ea"/>
                <a:ea typeface="+mj-ea"/>
              </a:rPr>
              <a:t>密碼</a:t>
            </a:r>
            <a:r>
              <a:rPr lang="zh-TW" altLang="en-US" dirty="0">
                <a:solidFill>
                  <a:srgbClr val="FF0000"/>
                </a:solidFill>
                <a:latin typeface="+mj-ea"/>
                <a:ea typeface="+mj-ea"/>
              </a:rPr>
              <a:t>學</a:t>
            </a:r>
            <a:r>
              <a:rPr lang="zh-TW" altLang="en-US" dirty="0">
                <a:latin typeface="+mj-ea"/>
                <a:ea typeface="+mj-ea"/>
              </a:rPr>
              <a:t>中的非對稱公開金鑰加密</a:t>
            </a:r>
            <a:r>
              <a:rPr lang="zh-TW" altLang="en-US" dirty="0" smtClean="0">
                <a:latin typeface="+mj-ea"/>
                <a:ea typeface="+mj-ea"/>
              </a:rPr>
              <a:t>讓資產所有權可被</a:t>
            </a:r>
            <a:r>
              <a:rPr lang="zh-TW" altLang="en-US" dirty="0">
                <a:latin typeface="+mj-ea"/>
                <a:ea typeface="+mj-ea"/>
              </a:rPr>
              <a:t>確認</a:t>
            </a:r>
            <a:endParaRPr lang="en-US" altLang="zh-TW" dirty="0">
              <a:latin typeface="+mj-ea"/>
              <a:ea typeface="+mj-ea"/>
            </a:endParaRPr>
          </a:p>
          <a:p>
            <a:pPr marL="0" indent="0">
              <a:buNone/>
            </a:pPr>
            <a:endParaRPr lang="en-US" altLang="zh-TW" dirty="0">
              <a:latin typeface="+mj-ea"/>
              <a:ea typeface="+mj-ea"/>
            </a:endParaRPr>
          </a:p>
          <a:p>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r>
              <a:rPr lang="en-US" altLang="zh-TW" dirty="0" smtClean="0">
                <a:solidFill>
                  <a:srgbClr val="FF0000"/>
                </a:solidFill>
                <a:latin typeface="+mj-ea"/>
                <a:ea typeface="+mj-ea"/>
              </a:rPr>
              <a:t>Hash</a:t>
            </a:r>
            <a:r>
              <a:rPr lang="zh-TW" altLang="en-US" dirty="0" smtClean="0">
                <a:solidFill>
                  <a:srgbClr val="FF0000"/>
                </a:solidFill>
                <a:latin typeface="+mj-ea"/>
                <a:ea typeface="+mj-ea"/>
              </a:rPr>
              <a:t>函數</a:t>
            </a:r>
            <a:r>
              <a:rPr lang="zh-TW" altLang="en-US" dirty="0">
                <a:latin typeface="+mj-ea"/>
                <a:ea typeface="+mj-ea"/>
              </a:rPr>
              <a:t>讓區塊鏈中的</a:t>
            </a:r>
            <a:r>
              <a:rPr lang="zh-TW" altLang="en-US" dirty="0" smtClean="0">
                <a:latin typeface="+mj-ea"/>
                <a:ea typeface="+mj-ea"/>
              </a:rPr>
              <a:t>所有</a:t>
            </a:r>
            <a:r>
              <a:rPr lang="zh-TW" altLang="en-US" dirty="0">
                <a:latin typeface="+mj-ea"/>
                <a:ea typeface="+mj-ea"/>
              </a:rPr>
              <a:t>交易資訊無法被</a:t>
            </a:r>
            <a:r>
              <a:rPr lang="zh-TW" altLang="en-US" dirty="0" smtClean="0">
                <a:latin typeface="+mj-ea"/>
                <a:ea typeface="+mj-ea"/>
              </a:rPr>
              <a:t>竄改</a:t>
            </a:r>
            <a:endParaRPr lang="en-US" altLang="zh-TW" dirty="0">
              <a:latin typeface="+mj-ea"/>
              <a:ea typeface="+mj-ea"/>
            </a:endParaRPr>
          </a:p>
          <a:p>
            <a:pPr lvl="1"/>
            <a:endParaRPr lang="en-US" altLang="zh-TW" dirty="0">
              <a:latin typeface="+mj-ea"/>
              <a:ea typeface="+mj-ea"/>
            </a:endParaRPr>
          </a:p>
          <a:p>
            <a:r>
              <a:rPr lang="zh-TW" altLang="en-US" dirty="0" smtClean="0">
                <a:latin typeface="+mj-ea"/>
                <a:ea typeface="+mj-ea"/>
              </a:rPr>
              <a:t>共識去中心化</a:t>
            </a:r>
            <a:r>
              <a:rPr lang="zh-TW" altLang="en-US" dirty="0">
                <a:latin typeface="+mj-ea"/>
                <a:ea typeface="+mj-ea"/>
              </a:rPr>
              <a:t>成</a:t>
            </a:r>
            <a:r>
              <a:rPr lang="zh-TW" altLang="en-US" dirty="0" smtClean="0">
                <a:latin typeface="+mj-ea"/>
                <a:ea typeface="+mj-ea"/>
              </a:rPr>
              <a:t>為信任機器</a:t>
            </a:r>
            <a:endParaRPr lang="en-US" altLang="zh-TW" dirty="0" smtClean="0">
              <a:latin typeface="+mj-ea"/>
              <a:ea typeface="+mj-ea"/>
            </a:endParaRPr>
          </a:p>
          <a:p>
            <a:pPr lvl="1"/>
            <a:r>
              <a:rPr lang="zh-TW" altLang="en-US" dirty="0" smtClean="0">
                <a:solidFill>
                  <a:srgbClr val="FF0000"/>
                </a:solidFill>
                <a:latin typeface="+mj-ea"/>
                <a:ea typeface="+mj-ea"/>
              </a:rPr>
              <a:t>工作量證明</a:t>
            </a:r>
            <a:r>
              <a:rPr lang="en-US" altLang="zh-TW" dirty="0" smtClean="0">
                <a:solidFill>
                  <a:srgbClr val="FF0000"/>
                </a:solidFill>
                <a:latin typeface="+mj-ea"/>
                <a:ea typeface="+mj-ea"/>
              </a:rPr>
              <a:t>(</a:t>
            </a:r>
            <a:r>
              <a:rPr lang="en-US" altLang="zh-TW" dirty="0" err="1" smtClean="0">
                <a:solidFill>
                  <a:srgbClr val="FF0000"/>
                </a:solidFill>
                <a:latin typeface="+mj-ea"/>
                <a:ea typeface="+mj-ea"/>
              </a:rPr>
              <a:t>PoW</a:t>
            </a:r>
            <a:r>
              <a:rPr lang="en-US" altLang="zh-TW" dirty="0" smtClean="0">
                <a:solidFill>
                  <a:srgbClr val="FF0000"/>
                </a:solidFill>
                <a:latin typeface="+mj-ea"/>
                <a:ea typeface="+mj-ea"/>
              </a:rPr>
              <a:t>)</a:t>
            </a:r>
            <a:r>
              <a:rPr lang="zh-TW" altLang="en-US" dirty="0">
                <a:latin typeface="+mj-ea"/>
                <a:ea typeface="+mj-ea"/>
              </a:rPr>
              <a:t>演算法</a:t>
            </a:r>
            <a:r>
              <a:rPr lang="zh-TW" altLang="en-US" dirty="0" smtClean="0">
                <a:latin typeface="+mj-ea"/>
                <a:ea typeface="+mj-ea"/>
              </a:rPr>
              <a:t>讓所有節點</a:t>
            </a:r>
            <a:r>
              <a:rPr lang="zh-TW" altLang="en-US" dirty="0">
                <a:latin typeface="+mj-ea"/>
                <a:ea typeface="+mj-ea"/>
              </a:rPr>
              <a:t>達成</a:t>
            </a:r>
            <a:r>
              <a:rPr lang="zh-TW" altLang="en-US" dirty="0" smtClean="0">
                <a:latin typeface="+mj-ea"/>
                <a:ea typeface="+mj-ea"/>
              </a:rPr>
              <a:t>共識</a:t>
            </a:r>
            <a:endParaRPr lang="en-US" altLang="zh-TW" dirty="0">
              <a:latin typeface="+mj-ea"/>
              <a:ea typeface="+mj-ea"/>
            </a:endParaRPr>
          </a:p>
          <a:p>
            <a:endParaRPr lang="en-US" altLang="zh-TW" dirty="0">
              <a:latin typeface="+mj-ea"/>
              <a:ea typeface="+mj-ea"/>
            </a:endParaRPr>
          </a:p>
          <a:p>
            <a:r>
              <a:rPr lang="zh-TW" altLang="en-US" dirty="0" smtClean="0">
                <a:latin typeface="+mj-ea"/>
                <a:ea typeface="+mj-ea"/>
              </a:rPr>
              <a:t>請見區塊鏈實作</a:t>
            </a:r>
            <a:r>
              <a:rPr lang="en-US" altLang="zh-TW" dirty="0" smtClean="0">
                <a:latin typeface="+mj-ea"/>
                <a:ea typeface="+mj-ea"/>
              </a:rPr>
              <a:t>Demo </a:t>
            </a:r>
            <a:r>
              <a:rPr lang="en-US" altLang="zh-TW" dirty="0">
                <a:latin typeface="+mj-ea"/>
                <a:ea typeface="+mj-ea"/>
              </a:rPr>
              <a:t>: </a:t>
            </a:r>
            <a:r>
              <a:rPr lang="en-US" altLang="zh-TW" dirty="0">
                <a:latin typeface="+mj-ea"/>
                <a:ea typeface="+mj-ea"/>
                <a:hlinkClick r:id="rId2"/>
              </a:rPr>
              <a:t>https://anders.com/blockchain/</a:t>
            </a:r>
            <a:endParaRPr lang="en-US" altLang="zh-TW" dirty="0">
              <a:latin typeface="+mj-ea"/>
              <a:ea typeface="+mj-ea"/>
            </a:endParaRPr>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a:t>
            </a:fld>
            <a:endParaRPr lang="zh-TW" altLang="en-US"/>
          </a:p>
        </p:txBody>
      </p:sp>
    </p:spTree>
    <p:extLst>
      <p:ext uri="{BB962C8B-B14F-4D97-AF65-F5344CB8AC3E}">
        <p14:creationId xmlns:p14="http://schemas.microsoft.com/office/powerpoint/2010/main" val="21422466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j-ea"/>
                <a:cs typeface="Times New Roman" panose="02020603050405020304" pitchFamily="18" charset="0"/>
              </a:rPr>
              <a:t>智能</a:t>
            </a:r>
            <a:r>
              <a:rPr lang="zh-TW" altLang="en-US" dirty="0" smtClean="0">
                <a:latin typeface="+mj-ea"/>
                <a:cs typeface="Times New Roman" panose="02020603050405020304" pitchFamily="18" charset="0"/>
              </a:rPr>
              <a:t>合約 </a:t>
            </a:r>
            <a:r>
              <a:rPr lang="en-US" altLang="zh-TW" dirty="0" smtClean="0">
                <a:latin typeface="+mj-ea"/>
                <a:cs typeface="Times New Roman" panose="02020603050405020304" pitchFamily="18" charset="0"/>
              </a:rPr>
              <a:t>Smart </a:t>
            </a:r>
            <a:r>
              <a:rPr lang="en-US" altLang="zh-TW" dirty="0">
                <a:latin typeface="+mj-ea"/>
                <a:cs typeface="Times New Roman" panose="02020603050405020304" pitchFamily="18" charset="0"/>
              </a:rPr>
              <a:t>Contract</a:t>
            </a:r>
            <a:endParaRPr lang="zh-TW" altLang="en-US" dirty="0">
              <a:latin typeface="+mj-ea"/>
            </a:endParaRPr>
          </a:p>
        </p:txBody>
      </p:sp>
      <p:sp>
        <p:nvSpPr>
          <p:cNvPr id="3" name="內容版面配置區 2"/>
          <p:cNvSpPr>
            <a:spLocks noGrp="1"/>
          </p:cNvSpPr>
          <p:nvPr>
            <p:ph idx="1"/>
          </p:nvPr>
        </p:nvSpPr>
        <p:spPr/>
        <p:txBody>
          <a:bodyPr>
            <a:normAutofit fontScale="77500" lnSpcReduction="20000"/>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智能合約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(Smart Contract)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一詞是由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學者尼克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薩博</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(Nick Szabo)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1990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年代</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初期提出可以</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將交易的條款透過電腦化來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落實；但是</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，當時並沒有得到太多的回響</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，直到</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這幾年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，智能</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合約才隨著區塊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技術的興起，逐漸在金融業</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中流傳開</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2016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年區</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塊鏈平台－</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以太坊</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的推出，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其白皮書名為「新一代</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智能合約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與分散式應用平台」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Next-Generation Smart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Contract and Decentralized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Application Platform</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，強調智能合約為其平台特色，</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一舉將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智能合約這個名詞推到一個新的層次，讓</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大家</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開始注意到智能合約的重要性，甚至視其</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區塊鏈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」的主要技術與應用。</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60</a:t>
            </a:fld>
            <a:endParaRPr lang="zh-TW" altLang="en-US"/>
          </a:p>
        </p:txBody>
      </p:sp>
    </p:spTree>
    <p:extLst>
      <p:ext uri="{BB962C8B-B14F-4D97-AF65-F5344CB8AC3E}">
        <p14:creationId xmlns:p14="http://schemas.microsoft.com/office/powerpoint/2010/main" val="11373849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智能合約 </a:t>
            </a:r>
            <a:r>
              <a:rPr lang="en-US" altLang="zh-TW" dirty="0" smtClean="0"/>
              <a:t>:</a:t>
            </a:r>
            <a:r>
              <a:rPr lang="zh-TW" altLang="en-US" dirty="0" smtClean="0"/>
              <a:t> 執行於</a:t>
            </a:r>
            <a:r>
              <a:rPr lang="en-US" altLang="zh-TW" dirty="0" smtClean="0"/>
              <a:t>EVM</a:t>
            </a:r>
            <a:r>
              <a:rPr lang="zh-TW" altLang="en-US" dirty="0" smtClean="0"/>
              <a:t>的程式</a:t>
            </a:r>
            <a:endParaRPr lang="zh-TW" altLang="en-US" dirty="0"/>
          </a:p>
        </p:txBody>
      </p:sp>
      <p:sp>
        <p:nvSpPr>
          <p:cNvPr id="3" name="內容版面配置區 2"/>
          <p:cNvSpPr>
            <a:spLocks noGrp="1"/>
          </p:cNvSpPr>
          <p:nvPr>
            <p:ph idx="1"/>
          </p:nvPr>
        </p:nvSpPr>
        <p:spPr/>
        <p:txBody>
          <a:bodyPr>
            <a:normAutofit fontScale="85000" lnSpcReduction="10000"/>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智能</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合約是</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一個運行在區塊鏈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VM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上面的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instance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。更精確說</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Blockchain</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上的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Smart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Contract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是指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能</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Ethereum</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Virtual Machine (EVM)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上面的程式碼。</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此程式碼可以</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把它當作是一個類別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(class</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它必須被部署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(deploy)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到區塊鏈上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，此程式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會被創造出一個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instance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，而這個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instance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將會被放在區塊鏈上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。一旦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合約部署成功時會得到一個地址，它就像記憶體位置一樣，取得這個位置後搭配正確的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interface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資訊就可以執行這個合約</a:t>
            </a:r>
            <a:r>
              <a:rPr lang="zh-TW" altLang="en-US" dirty="0" smtClean="0"/>
              <a:t>。</a:t>
            </a:r>
            <a:endParaRPr lang="en-US" altLang="zh-TW" dirty="0" smtClean="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61</a:t>
            </a:fld>
            <a:endParaRPr lang="zh-TW" altLang="en-US" dirty="0"/>
          </a:p>
        </p:txBody>
      </p:sp>
    </p:spTree>
    <p:extLst>
      <p:ext uri="{BB962C8B-B14F-4D97-AF65-F5344CB8AC3E}">
        <p14:creationId xmlns:p14="http://schemas.microsoft.com/office/powerpoint/2010/main" val="11137730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62</a:t>
            </a:fld>
            <a:endParaRPr lang="zh-TW" altLang="en-US"/>
          </a:p>
        </p:txBody>
      </p:sp>
      <p:pic>
        <p:nvPicPr>
          <p:cNvPr id="3" name="圖片 2" descr="https://www.inside.com.tw/wp-content/uploads/2018/05/1bB08e0EEngPZwO9x7YyvGA.png"/>
          <p:cNvPicPr preferRelativeResize="0"/>
          <p:nvPr/>
        </p:nvPicPr>
        <p:blipFill>
          <a:blip r:embed="rId2">
            <a:extLst>
              <a:ext uri="{28A0092B-C50C-407E-A947-70E740481C1C}">
                <a14:useLocalDpi xmlns:a14="http://schemas.microsoft.com/office/drawing/2010/main" val="0"/>
              </a:ext>
            </a:extLst>
          </a:blip>
          <a:srcRect/>
          <a:stretch>
            <a:fillRect/>
          </a:stretch>
        </p:blipFill>
        <p:spPr bwMode="auto">
          <a:xfrm>
            <a:off x="5580" y="1628800"/>
            <a:ext cx="9030916" cy="3528392"/>
          </a:xfrm>
          <a:prstGeom prst="rect">
            <a:avLst/>
          </a:prstGeom>
          <a:noFill/>
          <a:ln>
            <a:noFill/>
          </a:ln>
        </p:spPr>
      </p:pic>
      <p:sp>
        <p:nvSpPr>
          <p:cNvPr id="4" name="矩形 3"/>
          <p:cNvSpPr/>
          <p:nvPr/>
        </p:nvSpPr>
        <p:spPr>
          <a:xfrm>
            <a:off x="467544" y="728410"/>
            <a:ext cx="8568952" cy="523220"/>
          </a:xfrm>
          <a:prstGeom prst="rect">
            <a:avLst/>
          </a:prstGeom>
        </p:spPr>
        <p:txBody>
          <a:bodyPr wrap="square">
            <a:spAutoFit/>
          </a:bodyPr>
          <a:lstStyle/>
          <a:p>
            <a:r>
              <a:rPr lang="zh-TW" altLang="en-US" sz="2800" dirty="0"/>
              <a:t>運作在 </a:t>
            </a:r>
            <a:r>
              <a:rPr lang="en-US" altLang="zh-TW" sz="2800" dirty="0" err="1"/>
              <a:t>Ethereum</a:t>
            </a:r>
            <a:r>
              <a:rPr lang="en-US" altLang="zh-TW" sz="2800" dirty="0"/>
              <a:t> Virtual Machine (EVM) </a:t>
            </a:r>
            <a:r>
              <a:rPr lang="zh-TW" altLang="en-US" sz="2800" dirty="0"/>
              <a:t>上面的程式碼</a:t>
            </a:r>
          </a:p>
        </p:txBody>
      </p:sp>
    </p:spTree>
    <p:extLst>
      <p:ext uri="{BB962C8B-B14F-4D97-AF65-F5344CB8AC3E}">
        <p14:creationId xmlns:p14="http://schemas.microsoft.com/office/powerpoint/2010/main" val="8176300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去</a:t>
            </a:r>
            <a:r>
              <a:rPr lang="zh-TW" altLang="en-US" dirty="0"/>
              <a:t>中心化架構。</a:t>
            </a:r>
            <a:br>
              <a:rPr lang="zh-TW" altLang="en-US" dirty="0"/>
            </a:br>
            <a:endParaRPr lang="zh-TW" altLang="en-US" dirty="0"/>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在區塊鏈 </a:t>
            </a:r>
            <a:r>
              <a:rPr lang="en-US" altLang="zh-TW" dirty="0">
                <a:latin typeface="標楷體" panose="03000509000000000000" pitchFamily="65" charset="-120"/>
                <a:ea typeface="標楷體" panose="03000509000000000000" pitchFamily="65" charset="-120"/>
              </a:rPr>
              <a:t>VM </a:t>
            </a:r>
            <a:r>
              <a:rPr lang="zh-TW" altLang="en-US" dirty="0">
                <a:latin typeface="標楷體" panose="03000509000000000000" pitchFamily="65" charset="-120"/>
                <a:ea typeface="標楷體" panose="03000509000000000000" pitchFamily="65" charset="-120"/>
              </a:rPr>
              <a:t>上跑的程式（也就是 </a:t>
            </a:r>
            <a:r>
              <a:rPr lang="en-US" altLang="zh-TW" dirty="0">
                <a:latin typeface="標楷體" panose="03000509000000000000" pitchFamily="65" charset="-120"/>
                <a:ea typeface="標楷體" panose="03000509000000000000" pitchFamily="65" charset="-120"/>
              </a:rPr>
              <a:t>Smart Contract</a:t>
            </a:r>
            <a:r>
              <a:rPr lang="zh-TW" altLang="en-US" dirty="0">
                <a:latin typeface="標楷體" panose="03000509000000000000" pitchFamily="65" charset="-120"/>
                <a:ea typeface="標楷體" panose="03000509000000000000" pitchFamily="65" charset="-120"/>
              </a:rPr>
              <a:t>）跟一般 </a:t>
            </a:r>
            <a:r>
              <a:rPr lang="en-US" altLang="zh-TW" dirty="0">
                <a:latin typeface="標楷體" panose="03000509000000000000" pitchFamily="65" charset="-120"/>
                <a:ea typeface="標楷體" panose="03000509000000000000" pitchFamily="65" charset="-120"/>
              </a:rPr>
              <a:t>VM </a:t>
            </a:r>
            <a:r>
              <a:rPr lang="zh-TW" altLang="en-US" dirty="0">
                <a:latin typeface="標楷體" panose="03000509000000000000" pitchFamily="65" charset="-120"/>
                <a:ea typeface="標楷體" panose="03000509000000000000" pitchFamily="65" charset="-120"/>
              </a:rPr>
              <a:t>上跑的程式，最不一樣的地方就在於去中心化架構。</a:t>
            </a:r>
          </a:p>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63</a:t>
            </a:fld>
            <a:endParaRPr lang="zh-TW" altLang="en-US"/>
          </a:p>
        </p:txBody>
      </p:sp>
      <p:pic>
        <p:nvPicPr>
          <p:cNvPr id="5" name="圖片 4" descr="https://www.inside.com.tw/wp-content/uploads/2018/05/1l_f8f0V6EOkiMkbpCNQ7nA.png"/>
          <p:cNvPicPr/>
          <p:nvPr/>
        </p:nvPicPr>
        <p:blipFill>
          <a:blip r:embed="rId2">
            <a:extLst>
              <a:ext uri="{28A0092B-C50C-407E-A947-70E740481C1C}">
                <a14:useLocalDpi xmlns:a14="http://schemas.microsoft.com/office/drawing/2010/main" val="0"/>
              </a:ext>
            </a:extLst>
          </a:blip>
          <a:srcRect/>
          <a:stretch>
            <a:fillRect/>
          </a:stretch>
        </p:blipFill>
        <p:spPr bwMode="auto">
          <a:xfrm>
            <a:off x="1917998" y="3289535"/>
            <a:ext cx="4752528" cy="3240360"/>
          </a:xfrm>
          <a:prstGeom prst="rect">
            <a:avLst/>
          </a:prstGeom>
          <a:noFill/>
          <a:ln>
            <a:noFill/>
          </a:ln>
        </p:spPr>
      </p:pic>
    </p:spTree>
    <p:extLst>
      <p:ext uri="{BB962C8B-B14F-4D97-AF65-F5344CB8AC3E}">
        <p14:creationId xmlns:p14="http://schemas.microsoft.com/office/powerpoint/2010/main" val="36570100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Solidity</a:t>
            </a:r>
            <a:r>
              <a:rPr lang="zh-TW" altLang="en-US" dirty="0" smtClean="0"/>
              <a:t> </a:t>
            </a:r>
            <a:r>
              <a:rPr lang="en-US" altLang="zh-TW" dirty="0" smtClean="0"/>
              <a:t>:</a:t>
            </a:r>
            <a:r>
              <a:rPr lang="zh-TW" altLang="en-US" dirty="0" smtClean="0"/>
              <a:t> </a:t>
            </a:r>
            <a:r>
              <a:rPr lang="en-US" altLang="zh-TW" dirty="0" smtClean="0"/>
              <a:t>smart contract </a:t>
            </a:r>
            <a:r>
              <a:rPr lang="en-US" altLang="zh-TW" b="1" dirty="0" smtClean="0">
                <a:solidFill>
                  <a:srgbClr val="FF0000"/>
                </a:solidFill>
              </a:rPr>
              <a:t>on line</a:t>
            </a:r>
            <a:endParaRPr lang="zh-TW" altLang="en-US" b="1" dirty="0">
              <a:solidFill>
                <a:srgbClr val="FF0000"/>
              </a:solidFill>
            </a:endParaRP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2378497"/>
            <a:ext cx="6276975" cy="3686175"/>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64</a:t>
            </a:fld>
            <a:endParaRPr lang="zh-TW" altLang="en-US"/>
          </a:p>
        </p:txBody>
      </p:sp>
      <p:sp>
        <p:nvSpPr>
          <p:cNvPr id="6" name="矩形 5"/>
          <p:cNvSpPr/>
          <p:nvPr/>
        </p:nvSpPr>
        <p:spPr>
          <a:xfrm>
            <a:off x="3203848" y="1916832"/>
            <a:ext cx="5489774" cy="646331"/>
          </a:xfrm>
          <a:prstGeom prst="rect">
            <a:avLst/>
          </a:prstGeom>
        </p:spPr>
        <p:txBody>
          <a:bodyPr wrap="square">
            <a:spAutoFit/>
          </a:bodyPr>
          <a:lstStyle/>
          <a:p>
            <a:r>
              <a:rPr lang="en-US" altLang="zh-TW" dirty="0" smtClean="0"/>
              <a:t>This smart </a:t>
            </a:r>
            <a:r>
              <a:rPr lang="en-US" altLang="zh-TW" dirty="0"/>
              <a:t>contract will be written in a programming language called Solidity, a language similar to JavaScript.</a:t>
            </a:r>
            <a:endParaRPr lang="zh-TW" altLang="en-US" dirty="0"/>
          </a:p>
        </p:txBody>
      </p:sp>
    </p:spTree>
    <p:extLst>
      <p:ext uri="{BB962C8B-B14F-4D97-AF65-F5344CB8AC3E}">
        <p14:creationId xmlns:p14="http://schemas.microsoft.com/office/powerpoint/2010/main" val="41172930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65</a:t>
            </a:fld>
            <a:endParaRPr lang="zh-TW" altLang="en-US" dirty="0"/>
          </a:p>
        </p:txBody>
      </p:sp>
      <p:sp>
        <p:nvSpPr>
          <p:cNvPr id="3" name="矩形 2"/>
          <p:cNvSpPr/>
          <p:nvPr/>
        </p:nvSpPr>
        <p:spPr>
          <a:xfrm>
            <a:off x="107504" y="664815"/>
            <a:ext cx="3852936" cy="4555093"/>
          </a:xfrm>
          <a:prstGeom prst="rect">
            <a:avLst/>
          </a:prstGeom>
        </p:spPr>
        <p:txBody>
          <a:bodyPr wrap="square">
            <a:spAutoFit/>
          </a:bodyPr>
          <a:lstStyle/>
          <a:p>
            <a:r>
              <a:rPr lang="en-US" altLang="zh-TW" sz="1400" dirty="0"/>
              <a:t>pragma solidity ^0.4.4;</a:t>
            </a:r>
          </a:p>
          <a:p>
            <a:endParaRPr lang="en-US" altLang="zh-TW" sz="1400" dirty="0"/>
          </a:p>
          <a:p>
            <a:r>
              <a:rPr lang="en-US" altLang="zh-TW" sz="1400" b="1" dirty="0">
                <a:solidFill>
                  <a:srgbClr val="FF0000"/>
                </a:solidFill>
              </a:rPr>
              <a:t>contract </a:t>
            </a:r>
            <a:r>
              <a:rPr lang="en-US" altLang="zh-TW" sz="1400" b="1" dirty="0" err="1">
                <a:solidFill>
                  <a:srgbClr val="FF0000"/>
                </a:solidFill>
              </a:rPr>
              <a:t>SplitIt</a:t>
            </a:r>
            <a:r>
              <a:rPr lang="en-US" altLang="zh-TW" sz="1400" b="1" dirty="0">
                <a:solidFill>
                  <a:srgbClr val="FF0000"/>
                </a:solidFill>
              </a:rPr>
              <a:t> </a:t>
            </a:r>
            <a:r>
              <a:rPr lang="en-US" altLang="zh-TW" sz="1400" b="1" dirty="0" smtClean="0">
                <a:solidFill>
                  <a:srgbClr val="FF0000"/>
                </a:solidFill>
              </a:rPr>
              <a:t>{</a:t>
            </a:r>
          </a:p>
          <a:p>
            <a:endParaRPr lang="en-US" altLang="zh-TW" sz="1400" b="1" dirty="0" smtClean="0">
              <a:solidFill>
                <a:srgbClr val="FF0000"/>
              </a:solidFill>
            </a:endParaRPr>
          </a:p>
          <a:p>
            <a:r>
              <a:rPr lang="en-US" altLang="zh-TW" sz="1400" dirty="0"/>
              <a:t> </a:t>
            </a:r>
            <a:r>
              <a:rPr lang="en-US" altLang="zh-TW" sz="1400" dirty="0" smtClean="0"/>
              <a:t>   address</a:t>
            </a:r>
            <a:r>
              <a:rPr lang="en-US" altLang="zh-TW" sz="1400" dirty="0"/>
              <a:t>[] employees = [address01,address02,..];</a:t>
            </a:r>
          </a:p>
          <a:p>
            <a:r>
              <a:rPr lang="en-US" altLang="zh-TW" sz="1400" dirty="0"/>
              <a:t>    </a:t>
            </a:r>
            <a:r>
              <a:rPr lang="en-US" altLang="zh-TW" sz="1400" dirty="0" err="1"/>
              <a:t>uint</a:t>
            </a:r>
            <a:r>
              <a:rPr lang="en-US" altLang="zh-TW" sz="1400" dirty="0"/>
              <a:t> </a:t>
            </a:r>
            <a:r>
              <a:rPr lang="en-US" altLang="zh-TW" sz="1400" dirty="0" err="1" smtClean="0"/>
              <a:t>totalReceived</a:t>
            </a:r>
            <a:r>
              <a:rPr lang="en-US" altLang="zh-TW" sz="1400" dirty="0" smtClean="0"/>
              <a:t>=0;</a:t>
            </a:r>
            <a:endParaRPr lang="en-US" altLang="zh-TW" sz="1400" dirty="0"/>
          </a:p>
          <a:p>
            <a:r>
              <a:rPr lang="en-US" altLang="zh-TW" sz="1400" dirty="0"/>
              <a:t>    mapping (address =&gt; </a:t>
            </a:r>
            <a:r>
              <a:rPr lang="en-US" altLang="zh-TW" sz="1400" dirty="0" err="1"/>
              <a:t>uint</a:t>
            </a:r>
            <a:r>
              <a:rPr lang="en-US" altLang="zh-TW" sz="1400" dirty="0"/>
              <a:t>) </a:t>
            </a:r>
            <a:r>
              <a:rPr lang="en-US" altLang="zh-TW" sz="1400" dirty="0" err="1"/>
              <a:t>withdrawnAmounts</a:t>
            </a:r>
            <a:r>
              <a:rPr lang="en-US" altLang="zh-TW" sz="1400" dirty="0"/>
              <a:t>;</a:t>
            </a:r>
          </a:p>
          <a:p>
            <a:r>
              <a:rPr lang="en-US" altLang="zh-TW" sz="1400" dirty="0"/>
              <a:t>    </a:t>
            </a:r>
          </a:p>
          <a:p>
            <a:r>
              <a:rPr lang="en-US" altLang="zh-TW" sz="1400" dirty="0"/>
              <a:t>    function </a:t>
            </a:r>
            <a:r>
              <a:rPr lang="en-US" altLang="zh-TW" sz="1400" dirty="0" err="1"/>
              <a:t>SplitIt</a:t>
            </a:r>
            <a:r>
              <a:rPr lang="en-US" altLang="zh-TW" sz="1400" dirty="0"/>
              <a:t>() payable {</a:t>
            </a:r>
          </a:p>
          <a:p>
            <a:r>
              <a:rPr lang="en-US" altLang="zh-TW" sz="1400" dirty="0"/>
              <a:t>        </a:t>
            </a:r>
            <a:r>
              <a:rPr lang="en-US" altLang="zh-TW" sz="1400" dirty="0" err="1"/>
              <a:t>updateTotalReceived</a:t>
            </a:r>
            <a:r>
              <a:rPr lang="en-US" altLang="zh-TW" sz="1400" dirty="0"/>
              <a:t>();</a:t>
            </a:r>
          </a:p>
          <a:p>
            <a:r>
              <a:rPr lang="en-US" altLang="zh-TW" sz="1400" dirty="0"/>
              <a:t>    }</a:t>
            </a:r>
          </a:p>
          <a:p>
            <a:r>
              <a:rPr lang="en-US" altLang="zh-TW" sz="1400" dirty="0"/>
              <a:t>    </a:t>
            </a:r>
          </a:p>
          <a:p>
            <a:r>
              <a:rPr lang="en-US" altLang="zh-TW" sz="1400" dirty="0"/>
              <a:t>    function () payable {</a:t>
            </a:r>
          </a:p>
          <a:p>
            <a:r>
              <a:rPr lang="en-US" altLang="zh-TW" sz="1400" dirty="0"/>
              <a:t>        </a:t>
            </a:r>
            <a:r>
              <a:rPr lang="en-US" altLang="zh-TW" sz="1400" dirty="0" err="1"/>
              <a:t>updateTotalReceived</a:t>
            </a:r>
            <a:r>
              <a:rPr lang="en-US" altLang="zh-TW" sz="1400" dirty="0"/>
              <a:t>();</a:t>
            </a:r>
          </a:p>
          <a:p>
            <a:r>
              <a:rPr lang="en-US" altLang="zh-TW" sz="1400" dirty="0"/>
              <a:t>    }</a:t>
            </a:r>
          </a:p>
          <a:p>
            <a:r>
              <a:rPr lang="en-US" altLang="zh-TW" sz="1400" dirty="0"/>
              <a:t>    </a:t>
            </a:r>
            <a:endParaRPr lang="en-US" altLang="zh-TW" sz="1400" dirty="0" smtClean="0"/>
          </a:p>
          <a:p>
            <a:r>
              <a:rPr lang="en-US" altLang="zh-TW" sz="1400" dirty="0" smtClean="0"/>
              <a:t>    function </a:t>
            </a:r>
            <a:r>
              <a:rPr lang="en-US" altLang="zh-TW" sz="1400" dirty="0" err="1"/>
              <a:t>updateTotalReceived</a:t>
            </a:r>
            <a:r>
              <a:rPr lang="en-US" altLang="zh-TW" sz="1400" dirty="0"/>
              <a:t>() internal {</a:t>
            </a:r>
          </a:p>
          <a:p>
            <a:r>
              <a:rPr lang="en-US" altLang="zh-TW" sz="1400" dirty="0"/>
              <a:t>        </a:t>
            </a:r>
            <a:r>
              <a:rPr lang="en-US" altLang="zh-TW" sz="1400" dirty="0" err="1"/>
              <a:t>totalReceived</a:t>
            </a:r>
            <a:r>
              <a:rPr lang="en-US" altLang="zh-TW" sz="1400" dirty="0"/>
              <a:t> += </a:t>
            </a:r>
            <a:r>
              <a:rPr lang="en-US" altLang="zh-TW" sz="1400" dirty="0" err="1"/>
              <a:t>msg.value</a:t>
            </a:r>
            <a:r>
              <a:rPr lang="en-US" altLang="zh-TW" sz="1400" dirty="0"/>
              <a:t>;</a:t>
            </a:r>
          </a:p>
          <a:p>
            <a:r>
              <a:rPr lang="en-US" altLang="zh-TW" sz="1400" dirty="0"/>
              <a:t>    }</a:t>
            </a:r>
          </a:p>
          <a:p>
            <a:r>
              <a:rPr lang="en-US" altLang="zh-TW" sz="1400" dirty="0"/>
              <a:t>    </a:t>
            </a:r>
          </a:p>
          <a:p>
            <a:endParaRPr lang="en-US" altLang="zh-TW" sz="1000" dirty="0"/>
          </a:p>
        </p:txBody>
      </p:sp>
      <p:sp>
        <p:nvSpPr>
          <p:cNvPr id="4" name="圓角矩形 3"/>
          <p:cNvSpPr/>
          <p:nvPr/>
        </p:nvSpPr>
        <p:spPr>
          <a:xfrm>
            <a:off x="107504" y="0"/>
            <a:ext cx="3816424" cy="6857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888432" y="551577"/>
            <a:ext cx="5508104" cy="5109091"/>
          </a:xfrm>
          <a:prstGeom prst="rect">
            <a:avLst/>
          </a:prstGeom>
        </p:spPr>
        <p:txBody>
          <a:bodyPr wrap="square">
            <a:spAutoFit/>
          </a:bodyPr>
          <a:lstStyle/>
          <a:p>
            <a:r>
              <a:rPr lang="en-US" altLang="zh-TW" dirty="0"/>
              <a:t> </a:t>
            </a:r>
            <a:r>
              <a:rPr lang="en-US" altLang="zh-TW" sz="1400" dirty="0"/>
              <a:t>modifier </a:t>
            </a:r>
            <a:r>
              <a:rPr lang="en-US" altLang="zh-TW" sz="1400" dirty="0" err="1"/>
              <a:t>canWithdraw</a:t>
            </a:r>
            <a:r>
              <a:rPr lang="en-US" altLang="zh-TW" sz="1400" dirty="0"/>
              <a:t>() {     </a:t>
            </a:r>
          </a:p>
          <a:p>
            <a:r>
              <a:rPr lang="en-US" altLang="zh-TW" sz="1400" dirty="0"/>
              <a:t>        bool contains = false;</a:t>
            </a:r>
          </a:p>
          <a:p>
            <a:r>
              <a:rPr lang="en-US" altLang="zh-TW" sz="1400" dirty="0"/>
              <a:t>        for(</a:t>
            </a:r>
            <a:r>
              <a:rPr lang="en-US" altLang="zh-TW" sz="1400" dirty="0" err="1"/>
              <a:t>uint</a:t>
            </a:r>
            <a:r>
              <a:rPr lang="en-US" altLang="zh-TW" sz="1400" dirty="0"/>
              <a:t> </a:t>
            </a:r>
            <a:r>
              <a:rPr lang="en-US" altLang="zh-TW" sz="1400" dirty="0" err="1"/>
              <a:t>i</a:t>
            </a:r>
            <a:r>
              <a:rPr lang="en-US" altLang="zh-TW" sz="1400" dirty="0"/>
              <a:t> = 0; </a:t>
            </a:r>
            <a:r>
              <a:rPr lang="en-US" altLang="zh-TW" sz="1400" dirty="0" err="1"/>
              <a:t>i</a:t>
            </a:r>
            <a:r>
              <a:rPr lang="en-US" altLang="zh-TW" sz="1400" dirty="0"/>
              <a:t> &lt; </a:t>
            </a:r>
            <a:r>
              <a:rPr lang="en-US" altLang="zh-TW" sz="1400" dirty="0" err="1"/>
              <a:t>employees.length</a:t>
            </a:r>
            <a:r>
              <a:rPr lang="en-US" altLang="zh-TW" sz="1400" dirty="0"/>
              <a:t>; </a:t>
            </a:r>
            <a:r>
              <a:rPr lang="en-US" altLang="zh-TW" sz="1400" dirty="0" err="1"/>
              <a:t>i</a:t>
            </a:r>
            <a:r>
              <a:rPr lang="en-US" altLang="zh-TW" sz="1400" dirty="0"/>
              <a:t>++) {</a:t>
            </a:r>
          </a:p>
          <a:p>
            <a:r>
              <a:rPr lang="en-US" altLang="zh-TW" sz="1400" dirty="0"/>
              <a:t>            if (employees[</a:t>
            </a:r>
            <a:r>
              <a:rPr lang="en-US" altLang="zh-TW" sz="1400" dirty="0" err="1"/>
              <a:t>i</a:t>
            </a:r>
            <a:r>
              <a:rPr lang="en-US" altLang="zh-TW" sz="1400" dirty="0"/>
              <a:t>] == </a:t>
            </a:r>
            <a:r>
              <a:rPr lang="en-US" altLang="zh-TW" sz="1400" dirty="0" err="1"/>
              <a:t>msg.sender</a:t>
            </a:r>
            <a:r>
              <a:rPr lang="en-US" altLang="zh-TW" sz="1400" dirty="0"/>
              <a:t>) {</a:t>
            </a:r>
          </a:p>
          <a:p>
            <a:r>
              <a:rPr lang="en-US" altLang="zh-TW" sz="1400" dirty="0"/>
              <a:t>                contains = true;</a:t>
            </a:r>
          </a:p>
          <a:p>
            <a:r>
              <a:rPr lang="en-US" altLang="zh-TW" sz="1400" dirty="0"/>
              <a:t>            }</a:t>
            </a:r>
          </a:p>
          <a:p>
            <a:r>
              <a:rPr lang="en-US" altLang="zh-TW" sz="1400" dirty="0"/>
              <a:t>        }</a:t>
            </a:r>
          </a:p>
          <a:p>
            <a:r>
              <a:rPr lang="en-US" altLang="zh-TW" sz="1400" dirty="0"/>
              <a:t>        require(contains);</a:t>
            </a:r>
          </a:p>
          <a:p>
            <a:r>
              <a:rPr lang="en-US" altLang="zh-TW" sz="1400" dirty="0"/>
              <a:t>        _;</a:t>
            </a:r>
          </a:p>
          <a:p>
            <a:r>
              <a:rPr lang="en-US" altLang="zh-TW" sz="1400" dirty="0"/>
              <a:t>    }</a:t>
            </a:r>
            <a:r>
              <a:rPr lang="en-US" altLang="zh-TW" sz="1400" dirty="0" smtClean="0"/>
              <a:t> </a:t>
            </a:r>
          </a:p>
          <a:p>
            <a:endParaRPr lang="en-US" altLang="zh-TW" sz="1400" dirty="0" smtClean="0"/>
          </a:p>
          <a:p>
            <a:r>
              <a:rPr lang="en-US" altLang="zh-TW" sz="1400" dirty="0" smtClean="0"/>
              <a:t>   function </a:t>
            </a:r>
            <a:r>
              <a:rPr lang="en-US" altLang="zh-TW" sz="1400" dirty="0"/>
              <a:t>withdraw() </a:t>
            </a:r>
            <a:r>
              <a:rPr lang="en-US" altLang="zh-TW" sz="1400" dirty="0" err="1"/>
              <a:t>canWithdraw</a:t>
            </a:r>
            <a:r>
              <a:rPr lang="en-US" altLang="zh-TW" sz="1400" dirty="0"/>
              <a:t> {</a:t>
            </a:r>
          </a:p>
          <a:p>
            <a:r>
              <a:rPr lang="en-US" altLang="zh-TW" sz="1400" dirty="0"/>
              <a:t>        </a:t>
            </a:r>
            <a:r>
              <a:rPr lang="en-US" altLang="zh-TW" sz="1400" dirty="0" err="1"/>
              <a:t>uint</a:t>
            </a:r>
            <a:r>
              <a:rPr lang="en-US" altLang="zh-TW" sz="1400" dirty="0"/>
              <a:t> </a:t>
            </a:r>
            <a:r>
              <a:rPr lang="en-US" altLang="zh-TW" sz="1400" dirty="0" err="1"/>
              <a:t>amountAllocated</a:t>
            </a:r>
            <a:r>
              <a:rPr lang="en-US" altLang="zh-TW" sz="1400" dirty="0"/>
              <a:t> = </a:t>
            </a:r>
            <a:r>
              <a:rPr lang="en-US" altLang="zh-TW" sz="1400" dirty="0" err="1"/>
              <a:t>totalReceived</a:t>
            </a:r>
            <a:r>
              <a:rPr lang="en-US" altLang="zh-TW" sz="1400" dirty="0"/>
              <a:t>/</a:t>
            </a:r>
            <a:r>
              <a:rPr lang="en-US" altLang="zh-TW" sz="1400" dirty="0" err="1"/>
              <a:t>employees.length</a:t>
            </a:r>
            <a:r>
              <a:rPr lang="en-US" altLang="zh-TW" sz="1400" dirty="0"/>
              <a:t>;</a:t>
            </a:r>
          </a:p>
          <a:p>
            <a:r>
              <a:rPr lang="en-US" altLang="zh-TW" sz="1400" dirty="0"/>
              <a:t>        </a:t>
            </a:r>
            <a:r>
              <a:rPr lang="en-US" altLang="zh-TW" sz="1400" dirty="0" err="1"/>
              <a:t>uint</a:t>
            </a:r>
            <a:r>
              <a:rPr lang="en-US" altLang="zh-TW" sz="1400" dirty="0"/>
              <a:t> </a:t>
            </a:r>
            <a:r>
              <a:rPr lang="en-US" altLang="zh-TW" sz="1400" dirty="0" err="1"/>
              <a:t>amountWithdrawn</a:t>
            </a:r>
            <a:r>
              <a:rPr lang="en-US" altLang="zh-TW" sz="1400" dirty="0"/>
              <a:t> = </a:t>
            </a:r>
            <a:r>
              <a:rPr lang="en-US" altLang="zh-TW" sz="1400" dirty="0" err="1"/>
              <a:t>withdrawnAmounts</a:t>
            </a:r>
            <a:r>
              <a:rPr lang="en-US" altLang="zh-TW" sz="1400" dirty="0"/>
              <a:t>[</a:t>
            </a:r>
            <a:r>
              <a:rPr lang="en-US" altLang="zh-TW" sz="1400" dirty="0" err="1"/>
              <a:t>msg.sender</a:t>
            </a:r>
            <a:r>
              <a:rPr lang="en-US" altLang="zh-TW" sz="1400" dirty="0"/>
              <a:t>];</a:t>
            </a:r>
          </a:p>
          <a:p>
            <a:r>
              <a:rPr lang="en-US" altLang="zh-TW" sz="1400" dirty="0"/>
              <a:t>        </a:t>
            </a:r>
            <a:r>
              <a:rPr lang="en-US" altLang="zh-TW" sz="1400" dirty="0" err="1"/>
              <a:t>uint</a:t>
            </a:r>
            <a:r>
              <a:rPr lang="en-US" altLang="zh-TW" sz="1400" dirty="0"/>
              <a:t> amount = </a:t>
            </a:r>
            <a:r>
              <a:rPr lang="en-US" altLang="zh-TW" sz="1400" dirty="0" err="1"/>
              <a:t>amountAllocated</a:t>
            </a:r>
            <a:r>
              <a:rPr lang="en-US" altLang="zh-TW" sz="1400" dirty="0"/>
              <a:t> - </a:t>
            </a:r>
            <a:r>
              <a:rPr lang="en-US" altLang="zh-TW" sz="1400" dirty="0" err="1"/>
              <a:t>amountWithdrawn</a:t>
            </a:r>
            <a:r>
              <a:rPr lang="en-US" altLang="zh-TW" sz="1400" dirty="0"/>
              <a:t>;</a:t>
            </a:r>
          </a:p>
          <a:p>
            <a:r>
              <a:rPr lang="en-US" altLang="zh-TW" sz="1400" dirty="0"/>
              <a:t>        </a:t>
            </a:r>
            <a:r>
              <a:rPr lang="en-US" altLang="zh-TW" sz="1400" dirty="0" err="1"/>
              <a:t>withdrawnAmounts</a:t>
            </a:r>
            <a:r>
              <a:rPr lang="en-US" altLang="zh-TW" sz="1400" dirty="0"/>
              <a:t>[</a:t>
            </a:r>
            <a:r>
              <a:rPr lang="en-US" altLang="zh-TW" sz="1400" dirty="0" err="1"/>
              <a:t>msg.sender</a:t>
            </a:r>
            <a:r>
              <a:rPr lang="en-US" altLang="zh-TW" sz="1400" dirty="0"/>
              <a:t>] = </a:t>
            </a:r>
            <a:r>
              <a:rPr lang="en-US" altLang="zh-TW" sz="1400" dirty="0" err="1"/>
              <a:t>amountWithdrawn</a:t>
            </a:r>
            <a:r>
              <a:rPr lang="en-US" altLang="zh-TW" sz="1400" dirty="0"/>
              <a:t> + amount</a:t>
            </a:r>
            <a:r>
              <a:rPr lang="en-US" altLang="zh-TW" sz="1400" dirty="0" smtClean="0"/>
              <a:t>;</a:t>
            </a:r>
            <a:endParaRPr lang="en-US" altLang="zh-TW" sz="1400" dirty="0"/>
          </a:p>
          <a:p>
            <a:r>
              <a:rPr lang="en-US" altLang="zh-TW" sz="1400" dirty="0"/>
              <a:t>   </a:t>
            </a:r>
            <a:endParaRPr lang="en-US" altLang="zh-TW" sz="1400" dirty="0" smtClean="0"/>
          </a:p>
          <a:p>
            <a:r>
              <a:rPr lang="en-US" altLang="zh-TW" sz="1400" dirty="0"/>
              <a:t> </a:t>
            </a:r>
            <a:r>
              <a:rPr lang="en-US" altLang="zh-TW" sz="1400" dirty="0" smtClean="0"/>
              <a:t>       if </a:t>
            </a:r>
            <a:r>
              <a:rPr lang="en-US" altLang="zh-TW" sz="1400" dirty="0"/>
              <a:t>(amount &gt; 0) {</a:t>
            </a:r>
          </a:p>
          <a:p>
            <a:r>
              <a:rPr lang="en-US" altLang="zh-TW" sz="1400" dirty="0"/>
              <a:t>    </a:t>
            </a:r>
            <a:r>
              <a:rPr lang="en-US" altLang="zh-TW" sz="1400" dirty="0" smtClean="0"/>
              <a:t>        </a:t>
            </a:r>
            <a:r>
              <a:rPr lang="en-US" altLang="zh-TW" sz="1400" dirty="0" err="1"/>
              <a:t>msg.sender.transfer</a:t>
            </a:r>
            <a:r>
              <a:rPr lang="en-US" altLang="zh-TW" sz="1400" dirty="0"/>
              <a:t>(amount);</a:t>
            </a:r>
          </a:p>
          <a:p>
            <a:r>
              <a:rPr lang="en-US" altLang="zh-TW" sz="1400" dirty="0"/>
              <a:t>     </a:t>
            </a:r>
            <a:r>
              <a:rPr lang="en-US" altLang="zh-TW" sz="1400" dirty="0" smtClean="0"/>
              <a:t>    }</a:t>
            </a:r>
            <a:endParaRPr lang="en-US" altLang="zh-TW" sz="1400" dirty="0"/>
          </a:p>
          <a:p>
            <a:r>
              <a:rPr lang="en-US" altLang="zh-TW" sz="1400" dirty="0" smtClean="0"/>
              <a:t>   }</a:t>
            </a:r>
          </a:p>
          <a:p>
            <a:endParaRPr lang="en-US" altLang="zh-TW" sz="1400" dirty="0"/>
          </a:p>
          <a:p>
            <a:r>
              <a:rPr lang="en-US" altLang="zh-TW" sz="1400" b="1" dirty="0" smtClean="0">
                <a:solidFill>
                  <a:srgbClr val="FF0000"/>
                </a:solidFill>
              </a:rPr>
              <a:t>  }</a:t>
            </a:r>
            <a:r>
              <a:rPr lang="en-US" altLang="zh-TW" sz="1400" b="1" dirty="0" smtClean="0">
                <a:solidFill>
                  <a:schemeClr val="bg2"/>
                </a:solidFill>
              </a:rPr>
              <a:t>          </a:t>
            </a:r>
            <a:endParaRPr lang="en-US" altLang="zh-TW" sz="1400" b="1" dirty="0">
              <a:solidFill>
                <a:srgbClr val="FF0000"/>
              </a:solidFill>
            </a:endParaRPr>
          </a:p>
        </p:txBody>
      </p:sp>
      <p:sp>
        <p:nvSpPr>
          <p:cNvPr id="7" name="圓角矩形 6"/>
          <p:cNvSpPr/>
          <p:nvPr/>
        </p:nvSpPr>
        <p:spPr>
          <a:xfrm>
            <a:off x="3960440" y="-1"/>
            <a:ext cx="5148064" cy="6857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884713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區塊</a:t>
            </a:r>
            <a:r>
              <a:rPr lang="zh-TW" altLang="en-US" dirty="0" smtClean="0"/>
              <a:t>鏈技術</a:t>
            </a:r>
            <a:r>
              <a:rPr lang="en-US" altLang="zh-TW" dirty="0" smtClean="0"/>
              <a:t>-</a:t>
            </a:r>
            <a:r>
              <a:rPr lang="zh-TW" altLang="en-US" dirty="0" smtClean="0"/>
              <a:t>小結</a:t>
            </a:r>
            <a:endParaRPr lang="zh-TW" altLang="en-US" dirty="0"/>
          </a:p>
        </p:txBody>
      </p:sp>
      <p:sp>
        <p:nvSpPr>
          <p:cNvPr id="3" name="內容版面配置區 2"/>
          <p:cNvSpPr>
            <a:spLocks noGrp="1"/>
          </p:cNvSpPr>
          <p:nvPr>
            <p:ph idx="1"/>
          </p:nvPr>
        </p:nvSpPr>
        <p:spPr/>
        <p:txBody>
          <a:bodyPr>
            <a:noAutofit/>
          </a:bodyPr>
          <a:lstStyle/>
          <a:p>
            <a:r>
              <a:rPr lang="zh-TW" altLang="en-US" sz="2000" dirty="0" smtClean="0"/>
              <a:t>區</a:t>
            </a:r>
            <a:r>
              <a:rPr lang="zh-TW" altLang="en-US" sz="2000" dirty="0"/>
              <a:t>塊鏈</a:t>
            </a:r>
            <a:r>
              <a:rPr lang="zh-TW" altLang="en-US" sz="2000" dirty="0" smtClean="0"/>
              <a:t>是</a:t>
            </a:r>
            <a:r>
              <a:rPr lang="zh-TW" altLang="en-US" sz="2000" dirty="0"/>
              <a:t>由密碼學的加密函數及分散式資料庫所組成的點對點交易系統，</a:t>
            </a:r>
            <a:r>
              <a:rPr lang="zh-TW" altLang="en-US" sz="2000" dirty="0" smtClean="0"/>
              <a:t>比</a:t>
            </a:r>
            <a:r>
              <a:rPr lang="zh-TW" altLang="en-US" sz="2000" dirty="0"/>
              <a:t>特</a:t>
            </a:r>
            <a:r>
              <a:rPr lang="zh-TW" altLang="en-US" sz="2000" dirty="0" smtClean="0"/>
              <a:t>幣的</a:t>
            </a:r>
            <a:r>
              <a:rPr lang="zh-TW" altLang="en-US" sz="2000" dirty="0"/>
              <a:t>底層技術</a:t>
            </a:r>
            <a:r>
              <a:rPr lang="zh-TW" altLang="en-US" sz="2000" dirty="0" smtClean="0"/>
              <a:t>，是</a:t>
            </a:r>
            <a:r>
              <a:rPr lang="zh-TW" altLang="en-US" sz="2000" dirty="0"/>
              <a:t>一種解決方案，是人工智慧下個人隱私與資訊安全的解決</a:t>
            </a:r>
            <a:r>
              <a:rPr lang="zh-TW" altLang="en-US" sz="2000" dirty="0" smtClean="0"/>
              <a:t>方案。</a:t>
            </a:r>
            <a:endParaRPr lang="zh-TW" altLang="en-US" sz="2000" dirty="0"/>
          </a:p>
          <a:p>
            <a:r>
              <a:rPr lang="zh-TW" altLang="en-US" sz="2000" dirty="0"/>
              <a:t> </a:t>
            </a:r>
            <a:r>
              <a:rPr lang="zh-TW" altLang="en-US" sz="2000" b="1" dirty="0" smtClean="0">
                <a:solidFill>
                  <a:srgbClr val="FF0000"/>
                </a:solidFill>
              </a:rPr>
              <a:t>使用</a:t>
            </a:r>
            <a:r>
              <a:rPr lang="zh-TW" altLang="en-US" sz="2000" b="1" dirty="0">
                <a:solidFill>
                  <a:srgbClr val="FF0000"/>
                </a:solidFill>
              </a:rPr>
              <a:t>電子</a:t>
            </a:r>
            <a:r>
              <a:rPr lang="zh-TW" altLang="en-US" sz="2000" b="1" dirty="0" smtClean="0">
                <a:solidFill>
                  <a:srgbClr val="FF0000"/>
                </a:solidFill>
              </a:rPr>
              <a:t>錢包，如</a:t>
            </a:r>
            <a:r>
              <a:rPr lang="en-US" altLang="zh-TW" sz="2000" b="1" dirty="0" smtClean="0">
                <a:solidFill>
                  <a:srgbClr val="FF0000"/>
                </a:solidFill>
              </a:rPr>
              <a:t>:</a:t>
            </a:r>
            <a:r>
              <a:rPr lang="zh-TW" altLang="en-US" sz="2000" b="1" dirty="0" smtClean="0">
                <a:solidFill>
                  <a:srgbClr val="FF0000"/>
                </a:solidFill>
              </a:rPr>
              <a:t> </a:t>
            </a:r>
            <a:r>
              <a:rPr lang="en-US" altLang="zh-TW" sz="2000" b="1" dirty="0" err="1" smtClean="0">
                <a:solidFill>
                  <a:srgbClr val="FF0000"/>
                </a:solidFill>
              </a:rPr>
              <a:t>Ethereum</a:t>
            </a:r>
            <a:r>
              <a:rPr lang="en-US" altLang="zh-TW" sz="2000" b="1" dirty="0" smtClean="0">
                <a:solidFill>
                  <a:srgbClr val="FF0000"/>
                </a:solidFill>
              </a:rPr>
              <a:t> </a:t>
            </a:r>
            <a:r>
              <a:rPr lang="en-US" altLang="zh-TW" sz="2000" b="1" dirty="0">
                <a:solidFill>
                  <a:srgbClr val="FF0000"/>
                </a:solidFill>
              </a:rPr>
              <a:t>Wallet</a:t>
            </a:r>
            <a:r>
              <a:rPr lang="zh-TW" altLang="en-US" sz="2000" b="1" dirty="0">
                <a:solidFill>
                  <a:srgbClr val="FF0000"/>
                </a:solidFill>
              </a:rPr>
              <a:t>可以很快了解區塊鏈</a:t>
            </a:r>
            <a:r>
              <a:rPr lang="zh-TW" altLang="en-US" sz="2000" b="1" dirty="0" smtClean="0">
                <a:solidFill>
                  <a:srgbClr val="FF0000"/>
                </a:solidFill>
              </a:rPr>
              <a:t>的</a:t>
            </a:r>
            <a:r>
              <a:rPr lang="zh-TW" altLang="en-US" sz="2000" b="1" dirty="0">
                <a:solidFill>
                  <a:srgbClr val="FF0000"/>
                </a:solidFill>
              </a:rPr>
              <a:t>運作</a:t>
            </a:r>
            <a:r>
              <a:rPr lang="zh-TW" altLang="en-US" sz="2000" b="1" dirty="0" smtClean="0">
                <a:solidFill>
                  <a:srgbClr val="FF0000"/>
                </a:solidFill>
              </a:rPr>
              <a:t>機制</a:t>
            </a:r>
            <a:r>
              <a:rPr lang="zh-TW" altLang="en-US" sz="2000" dirty="0" smtClean="0"/>
              <a:t>。</a:t>
            </a:r>
            <a:endParaRPr lang="zh-TW" altLang="en-US" sz="2000" dirty="0"/>
          </a:p>
          <a:p>
            <a:r>
              <a:rPr lang="zh-TW" altLang="en-US" sz="2000" dirty="0" smtClean="0"/>
              <a:t>區</a:t>
            </a:r>
            <a:r>
              <a:rPr lang="zh-TW" altLang="en-US" sz="2000" dirty="0"/>
              <a:t>塊鏈的貢獻在於可以傳遞價值，例如資產等。這是現今網路僅能傳遞訊息所無法做到的，所以區塊鏈也被視為新一代的網路協定</a:t>
            </a:r>
            <a:r>
              <a:rPr lang="zh-TW" altLang="en-US" sz="2000" dirty="0" smtClean="0"/>
              <a:t>。</a:t>
            </a:r>
            <a:endParaRPr lang="en-US" altLang="zh-TW" sz="2000" dirty="0" smtClean="0"/>
          </a:p>
          <a:p>
            <a:r>
              <a:rPr lang="zh-TW" altLang="en-US" sz="2000" b="1" dirty="0" smtClean="0">
                <a:solidFill>
                  <a:srgbClr val="FF0000"/>
                </a:solidFill>
              </a:rPr>
              <a:t>挑戰利用 </a:t>
            </a:r>
            <a:r>
              <a:rPr lang="en-US" altLang="zh-TW" sz="2000" b="1" dirty="0" err="1" smtClean="0">
                <a:solidFill>
                  <a:srgbClr val="FF0000"/>
                </a:solidFill>
              </a:rPr>
              <a:t>PoW</a:t>
            </a:r>
            <a:r>
              <a:rPr lang="en-US" altLang="zh-TW" sz="2000" b="1" dirty="0">
                <a:solidFill>
                  <a:srgbClr val="FF0000"/>
                </a:solidFill>
              </a:rPr>
              <a:t>(</a:t>
            </a:r>
            <a:r>
              <a:rPr lang="zh-TW" altLang="en-US" sz="2000" b="1" dirty="0">
                <a:solidFill>
                  <a:srgbClr val="FF0000"/>
                </a:solidFill>
              </a:rPr>
              <a:t>工作證明</a:t>
            </a:r>
            <a:r>
              <a:rPr lang="en-US" altLang="zh-TW" sz="2000" b="1" dirty="0" smtClean="0">
                <a:solidFill>
                  <a:srgbClr val="FF0000"/>
                </a:solidFill>
              </a:rPr>
              <a:t>)</a:t>
            </a:r>
            <a:r>
              <a:rPr lang="zh-TW" altLang="en-US" sz="2000" b="1" dirty="0">
                <a:solidFill>
                  <a:srgbClr val="FF0000"/>
                </a:solidFill>
              </a:rPr>
              <a:t> </a:t>
            </a:r>
            <a:r>
              <a:rPr lang="zh-TW" altLang="en-US" sz="2000" b="1" dirty="0" smtClean="0">
                <a:solidFill>
                  <a:srgbClr val="FF0000"/>
                </a:solidFill>
              </a:rPr>
              <a:t>使區</a:t>
            </a:r>
            <a:r>
              <a:rPr lang="zh-TW" altLang="en-US" sz="2000" b="1" dirty="0">
                <a:solidFill>
                  <a:srgbClr val="FF0000"/>
                </a:solidFill>
              </a:rPr>
              <a:t>塊間</a:t>
            </a:r>
            <a:r>
              <a:rPr lang="zh-TW" altLang="en-US" sz="2000" b="1" dirty="0" smtClean="0">
                <a:solidFill>
                  <a:srgbClr val="FF0000"/>
                </a:solidFill>
              </a:rPr>
              <a:t>無法竄改的共識機制。目前有以太</a:t>
            </a:r>
            <a:r>
              <a:rPr lang="zh-TW" altLang="en-US" sz="2000" b="1" dirty="0">
                <a:solidFill>
                  <a:srgbClr val="FF0000"/>
                </a:solidFill>
              </a:rPr>
              <a:t>坊的 </a:t>
            </a:r>
            <a:r>
              <a:rPr lang="zh-TW" altLang="en-US" sz="2000" b="1" dirty="0" smtClean="0">
                <a:solidFill>
                  <a:srgbClr val="FF0000"/>
                </a:solidFill>
              </a:rPr>
              <a:t> </a:t>
            </a:r>
            <a:r>
              <a:rPr lang="en-US" altLang="zh-TW" sz="2000" b="1" dirty="0" err="1" smtClean="0">
                <a:solidFill>
                  <a:srgbClr val="FF0000"/>
                </a:solidFill>
              </a:rPr>
              <a:t>PoS</a:t>
            </a:r>
            <a:r>
              <a:rPr lang="en-US" altLang="zh-TW" sz="2000" b="1" dirty="0">
                <a:solidFill>
                  <a:srgbClr val="FF0000"/>
                </a:solidFill>
              </a:rPr>
              <a:t>(</a:t>
            </a:r>
            <a:r>
              <a:rPr lang="zh-TW" altLang="en-US" sz="2000" b="1" dirty="0">
                <a:solidFill>
                  <a:srgbClr val="FF0000"/>
                </a:solidFill>
              </a:rPr>
              <a:t>權利證明</a:t>
            </a:r>
            <a:r>
              <a:rPr lang="en-US" altLang="zh-TW" sz="2000" b="1" dirty="0" smtClean="0">
                <a:solidFill>
                  <a:srgbClr val="FF0000"/>
                </a:solidFill>
              </a:rPr>
              <a:t>)</a:t>
            </a:r>
            <a:r>
              <a:rPr lang="zh-TW" altLang="en-US" sz="2000" b="1" dirty="0" smtClean="0">
                <a:solidFill>
                  <a:srgbClr val="FF0000"/>
                </a:solidFill>
              </a:rPr>
              <a:t>、</a:t>
            </a:r>
            <a:r>
              <a:rPr lang="en-US" altLang="zh-TW" sz="2000" b="1" dirty="0" smtClean="0">
                <a:solidFill>
                  <a:srgbClr val="FF0000"/>
                </a:solidFill>
              </a:rPr>
              <a:t> </a:t>
            </a:r>
            <a:r>
              <a:rPr lang="en-US" altLang="zh-TW" sz="2000" b="1" dirty="0" err="1">
                <a:solidFill>
                  <a:srgbClr val="FF0000"/>
                </a:solidFill>
              </a:rPr>
              <a:t>PoA</a:t>
            </a:r>
            <a:r>
              <a:rPr lang="zh-TW" altLang="en-US" sz="2000" b="1" dirty="0">
                <a:solidFill>
                  <a:srgbClr val="FF0000"/>
                </a:solidFill>
              </a:rPr>
              <a:t>（認證證明</a:t>
            </a:r>
            <a:r>
              <a:rPr lang="zh-TW" altLang="en-US" sz="2000" b="1" dirty="0" smtClean="0">
                <a:solidFill>
                  <a:srgbClr val="FF0000"/>
                </a:solidFill>
              </a:rPr>
              <a:t>）。  因為</a:t>
            </a:r>
            <a:r>
              <a:rPr lang="en-US" altLang="zh-TW" sz="2000" b="1" dirty="0" err="1">
                <a:solidFill>
                  <a:srgbClr val="FF0000"/>
                </a:solidFill>
              </a:rPr>
              <a:t>PoW</a:t>
            </a:r>
            <a:r>
              <a:rPr lang="zh-TW" altLang="en-US" sz="2000" b="1" dirty="0">
                <a:solidFill>
                  <a:srgbClr val="FF0000"/>
                </a:solidFill>
              </a:rPr>
              <a:t>機制需高算力且耗電，</a:t>
            </a:r>
            <a:r>
              <a:rPr lang="zh-TW" altLang="en-US" sz="2000" b="1" dirty="0" smtClean="0">
                <a:solidFill>
                  <a:srgbClr val="FF0000"/>
                </a:solidFill>
              </a:rPr>
              <a:t>所以以太</a:t>
            </a:r>
            <a:r>
              <a:rPr lang="zh-TW" altLang="en-US" sz="2000" b="1" dirty="0">
                <a:solidFill>
                  <a:srgbClr val="FF0000"/>
                </a:solidFill>
              </a:rPr>
              <a:t>坊提出</a:t>
            </a:r>
            <a:r>
              <a:rPr lang="en-US" altLang="zh-TW" sz="2000" b="1" dirty="0" err="1">
                <a:solidFill>
                  <a:srgbClr val="FF0000"/>
                </a:solidFill>
              </a:rPr>
              <a:t>PoS</a:t>
            </a:r>
            <a:r>
              <a:rPr lang="en-US" altLang="zh-TW" sz="2000" b="1" dirty="0">
                <a:solidFill>
                  <a:srgbClr val="FF0000"/>
                </a:solidFill>
              </a:rPr>
              <a:t>, </a:t>
            </a:r>
            <a:r>
              <a:rPr lang="en-US" altLang="zh-TW" sz="2000" b="1" dirty="0" err="1">
                <a:solidFill>
                  <a:srgbClr val="FF0000"/>
                </a:solidFill>
              </a:rPr>
              <a:t>PoA</a:t>
            </a:r>
            <a:r>
              <a:rPr lang="en-US" altLang="zh-TW" sz="2000" b="1" dirty="0">
                <a:solidFill>
                  <a:srgbClr val="FF0000"/>
                </a:solidFill>
              </a:rPr>
              <a:t> </a:t>
            </a:r>
            <a:r>
              <a:rPr lang="zh-TW" altLang="en-US" sz="2000" b="1" dirty="0" smtClean="0">
                <a:solidFill>
                  <a:srgbClr val="FF0000"/>
                </a:solidFill>
              </a:rPr>
              <a:t>希望</a:t>
            </a:r>
            <a:r>
              <a:rPr lang="zh-TW" altLang="en-US" sz="2000" b="1" dirty="0">
                <a:solidFill>
                  <a:srgbClr val="FF0000"/>
                </a:solidFill>
              </a:rPr>
              <a:t>避免使用者利用</a:t>
            </a:r>
            <a:r>
              <a:rPr lang="en-US" altLang="zh-TW" sz="2000" b="1" dirty="0">
                <a:solidFill>
                  <a:srgbClr val="FF0000"/>
                </a:solidFill>
              </a:rPr>
              <a:t>ASIC</a:t>
            </a:r>
            <a:r>
              <a:rPr lang="zh-TW" altLang="en-US" sz="2000" b="1" dirty="0">
                <a:solidFill>
                  <a:srgbClr val="FF0000"/>
                </a:solidFill>
              </a:rPr>
              <a:t>礦機挖礦，及</a:t>
            </a:r>
            <a:r>
              <a:rPr lang="zh-TW" altLang="en-US" sz="2000" b="1" dirty="0" smtClean="0">
                <a:solidFill>
                  <a:srgbClr val="FF0000"/>
                </a:solidFill>
              </a:rPr>
              <a:t>改善</a:t>
            </a:r>
            <a:r>
              <a:rPr lang="zh-TW" altLang="en-US" sz="2000" b="1" dirty="0">
                <a:solidFill>
                  <a:srgbClr val="FF0000"/>
                </a:solidFill>
              </a:rPr>
              <a:t>耗電</a:t>
            </a:r>
            <a:r>
              <a:rPr lang="zh-TW" altLang="en-US" sz="2000" b="1" dirty="0" smtClean="0">
                <a:solidFill>
                  <a:srgbClr val="FF0000"/>
                </a:solidFill>
              </a:rPr>
              <a:t>的問題。另外，最大亮</a:t>
            </a:r>
            <a:r>
              <a:rPr lang="zh-TW" altLang="en-US" sz="2000" b="1" dirty="0">
                <a:solidFill>
                  <a:srgbClr val="FF0000"/>
                </a:solidFill>
              </a:rPr>
              <a:t>點</a:t>
            </a:r>
            <a:r>
              <a:rPr lang="zh-TW" altLang="en-US" sz="2000" b="1" dirty="0" smtClean="0">
                <a:solidFill>
                  <a:srgbClr val="FF0000"/>
                </a:solidFill>
              </a:rPr>
              <a:t>在於可於</a:t>
            </a:r>
            <a:r>
              <a:rPr lang="en-US" altLang="zh-TW" sz="2000" b="1" dirty="0" smtClean="0">
                <a:solidFill>
                  <a:srgbClr val="FF0000"/>
                </a:solidFill>
              </a:rPr>
              <a:t>EVM</a:t>
            </a:r>
            <a:r>
              <a:rPr lang="zh-TW" altLang="en-US" sz="2000" b="1" dirty="0" smtClean="0">
                <a:solidFill>
                  <a:srgbClr val="FF0000"/>
                </a:solidFill>
              </a:rPr>
              <a:t>上執行智能合約。</a:t>
            </a:r>
            <a:endParaRPr lang="zh-TW" altLang="en-US" sz="2000" b="1" dirty="0">
              <a:solidFill>
                <a:srgbClr val="FF0000"/>
              </a:solidFill>
            </a:endParaRPr>
          </a:p>
          <a:p>
            <a:r>
              <a:rPr lang="zh-TW" altLang="en-US" sz="2000" dirty="0" smtClean="0"/>
              <a:t>目前</a:t>
            </a:r>
            <a:r>
              <a:rPr lang="zh-TW" altLang="en-US" sz="2000" dirty="0"/>
              <a:t>除了有挖礦的區塊鏈，還有不需挖礦的</a:t>
            </a:r>
            <a:r>
              <a:rPr lang="en-US" altLang="zh-TW" sz="2000" dirty="0"/>
              <a:t>IOTA </a:t>
            </a:r>
            <a:r>
              <a:rPr lang="zh-TW" altLang="en-US" sz="2000" dirty="0"/>
              <a:t>以 </a:t>
            </a:r>
            <a:r>
              <a:rPr lang="en-US" altLang="zh-TW" sz="2000" dirty="0"/>
              <a:t>Tangle</a:t>
            </a:r>
            <a:r>
              <a:rPr lang="zh-TW" altLang="en-US" sz="2000" dirty="0"/>
              <a:t>分散式技術為主，交易時間更短，解決規模化大量使用點對點交易的問題</a:t>
            </a:r>
            <a:r>
              <a:rPr lang="zh-TW" altLang="en-US" sz="2000" dirty="0" smtClean="0"/>
              <a:t>。</a:t>
            </a:r>
            <a:endParaRPr lang="zh-TW" altLang="en-US" sz="20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66</a:t>
            </a:fld>
            <a:endParaRPr lang="zh-TW" altLang="en-US"/>
          </a:p>
        </p:txBody>
      </p:sp>
    </p:spTree>
    <p:extLst>
      <p:ext uri="{BB962C8B-B14F-4D97-AF65-F5344CB8AC3E}">
        <p14:creationId xmlns:p14="http://schemas.microsoft.com/office/powerpoint/2010/main" val="20456768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素養、智能合約、區塊鏈技術</a:t>
            </a:r>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67</a:t>
            </a:fld>
            <a:endParaRPr lang="zh-TW" altLang="en-US"/>
          </a:p>
        </p:txBody>
      </p:sp>
    </p:spTree>
    <p:extLst>
      <p:ext uri="{BB962C8B-B14F-4D97-AF65-F5344CB8AC3E}">
        <p14:creationId xmlns:p14="http://schemas.microsoft.com/office/powerpoint/2010/main" val="33009700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16632"/>
            <a:ext cx="8229600" cy="1143000"/>
          </a:xfrm>
        </p:spPr>
        <p:txBody>
          <a:bodyPr>
            <a:normAutofit fontScale="90000"/>
          </a:bodyPr>
          <a:lstStyle/>
          <a:p>
            <a:r>
              <a:rPr lang="zh-TW" altLang="en-US" dirty="0" smtClean="0"/>
              <a:t>舉例 </a:t>
            </a:r>
            <a:r>
              <a:rPr lang="en-US" altLang="zh-TW" dirty="0" smtClean="0"/>
              <a:t>:</a:t>
            </a:r>
            <a:r>
              <a:rPr lang="zh-TW" altLang="en-US" dirty="0"/>
              <a:t>線上學習</a:t>
            </a:r>
            <a:r>
              <a:rPr lang="zh-TW" altLang="en-US" dirty="0" smtClean="0"/>
              <a:t>智慧素養教育合約</a:t>
            </a:r>
            <a:endParaRPr lang="zh-TW" altLang="en-US" dirty="0"/>
          </a:p>
        </p:txBody>
      </p:sp>
      <p:sp>
        <p:nvSpPr>
          <p:cNvPr id="3" name="內容版面配置區 2"/>
          <p:cNvSpPr>
            <a:spLocks noGrp="1"/>
          </p:cNvSpPr>
          <p:nvPr>
            <p:ph idx="1"/>
          </p:nvPr>
        </p:nvSpPr>
        <p:spPr>
          <a:xfrm>
            <a:off x="457200" y="1268760"/>
            <a:ext cx="8507288" cy="5040560"/>
          </a:xfrm>
        </p:spPr>
        <p:txBody>
          <a:bodyPr>
            <a:noAutofit/>
          </a:bodyPr>
          <a:lstStyle/>
          <a:p>
            <a:r>
              <a:rPr lang="zh-TW" altLang="zh-TW" sz="2400" dirty="0" smtClean="0"/>
              <a:t>所謂</a:t>
            </a:r>
            <a:r>
              <a:rPr lang="zh-TW" altLang="zh-TW" sz="2400" dirty="0"/>
              <a:t>「素養」，就是「</a:t>
            </a:r>
            <a:r>
              <a:rPr lang="zh-TW" altLang="zh-TW" sz="2400" b="1" dirty="0">
                <a:solidFill>
                  <a:srgbClr val="FF0000"/>
                </a:solidFill>
              </a:rPr>
              <a:t>知識、技能、態度</a:t>
            </a:r>
            <a:r>
              <a:rPr lang="zh-TW" altLang="zh-TW" sz="2400" dirty="0"/>
              <a:t>」。</a:t>
            </a:r>
          </a:p>
          <a:p>
            <a:pPr lvl="1">
              <a:lnSpc>
                <a:spcPct val="150000"/>
              </a:lnSpc>
            </a:pPr>
            <a:r>
              <a:rPr lang="zh-TW" altLang="zh-TW" sz="2000" dirty="0"/>
              <a:t>「知識」指的是學生對一套理論的理解，比如知道</a:t>
            </a:r>
            <a:r>
              <a:rPr lang="zh-TW" altLang="en-US" sz="2000" dirty="0"/>
              <a:t>平均數、中位數</a:t>
            </a:r>
            <a:r>
              <a:rPr lang="zh-TW" altLang="zh-TW" sz="2000" dirty="0"/>
              <a:t>。</a:t>
            </a:r>
          </a:p>
          <a:p>
            <a:pPr lvl="1">
              <a:lnSpc>
                <a:spcPct val="150000"/>
              </a:lnSpc>
            </a:pPr>
            <a:r>
              <a:rPr lang="zh-TW" altLang="zh-TW" sz="2000" dirty="0"/>
              <a:t>「技能」指的是學生學習到的實作能力，比如可以</a:t>
            </a:r>
            <a:r>
              <a:rPr lang="zh-TW" altLang="en-US" sz="2000" dirty="0"/>
              <a:t>使用平均數、中位數解釋目前年輕人薪資水準</a:t>
            </a:r>
            <a:r>
              <a:rPr lang="zh-TW" altLang="zh-TW" sz="2000" dirty="0"/>
              <a:t>。</a:t>
            </a:r>
          </a:p>
          <a:p>
            <a:pPr lvl="1">
              <a:lnSpc>
                <a:spcPct val="150000"/>
              </a:lnSpc>
            </a:pPr>
            <a:r>
              <a:rPr lang="zh-TW" altLang="zh-TW" sz="2000" dirty="0"/>
              <a:t>「態度」指的是對前兩者的價值判斷和個人感受，比如說，學生知道</a:t>
            </a:r>
            <a:r>
              <a:rPr lang="zh-TW" altLang="en-US" sz="2000" dirty="0"/>
              <a:t>如何真正解釋全球世界年輕人薪資水準</a:t>
            </a:r>
            <a:r>
              <a:rPr lang="zh-TW" altLang="zh-TW" sz="2000" dirty="0"/>
              <a:t>，並且對</a:t>
            </a:r>
            <a:r>
              <a:rPr lang="zh-TW" altLang="en-US" sz="2000" dirty="0"/>
              <a:t>現今台灣社會職場新鮮人薪資水平提出建議與解釋</a:t>
            </a:r>
            <a:r>
              <a:rPr lang="zh-TW" altLang="zh-TW" sz="2000" dirty="0"/>
              <a:t>。</a:t>
            </a:r>
            <a:endParaRPr lang="en-US" altLang="zh-TW" sz="2000" dirty="0"/>
          </a:p>
          <a:p>
            <a:r>
              <a:rPr lang="zh-TW" altLang="zh-TW" sz="2400" dirty="0" smtClean="0"/>
              <a:t>檢測</a:t>
            </a:r>
            <a:r>
              <a:rPr lang="zh-TW" altLang="zh-TW" sz="2400" dirty="0"/>
              <a:t>學生對一套教材的「素養」掌握到什麼地步：</a:t>
            </a:r>
          </a:p>
          <a:p>
            <a:pPr lvl="1">
              <a:lnSpc>
                <a:spcPct val="150000"/>
              </a:lnSpc>
            </a:pPr>
            <a:r>
              <a:rPr lang="zh-TW" altLang="zh-TW" sz="2000" dirty="0"/>
              <a:t>你學到了什麼？</a:t>
            </a:r>
          </a:p>
          <a:p>
            <a:pPr lvl="1">
              <a:lnSpc>
                <a:spcPct val="150000"/>
              </a:lnSpc>
            </a:pPr>
            <a:r>
              <a:rPr lang="zh-TW" altLang="zh-TW" sz="2000" dirty="0"/>
              <a:t>你覺得這東西可以怎麼用？</a:t>
            </a:r>
          </a:p>
          <a:p>
            <a:pPr lvl="1">
              <a:lnSpc>
                <a:spcPct val="150000"/>
              </a:lnSpc>
            </a:pPr>
            <a:r>
              <a:rPr lang="zh-TW" altLang="zh-TW" sz="2000" dirty="0"/>
              <a:t>你對這東西有什麼感覺？</a:t>
            </a:r>
          </a:p>
          <a:p>
            <a:pPr marL="0" indent="0">
              <a:buNone/>
            </a:pPr>
            <a:endParaRPr lang="en-US" altLang="zh-TW" sz="1800" dirty="0">
              <a:latin typeface="標楷體" panose="03000509000000000000" pitchFamily="65" charset="-120"/>
              <a:ea typeface="標楷體" panose="03000509000000000000" pitchFamily="65" charset="-120"/>
              <a:hlinkClick r:id="rId2"/>
            </a:endParaRPr>
          </a:p>
          <a:p>
            <a:endParaRPr lang="en-US" altLang="zh-TW" sz="2400" dirty="0" smtClean="0"/>
          </a:p>
          <a:p>
            <a:pPr lvl="0"/>
            <a:endParaRPr lang="zh-TW" altLang="zh-TW" sz="2400" dirty="0"/>
          </a:p>
          <a:p>
            <a:endParaRPr lang="zh-TW" altLang="en-US" sz="2400" dirty="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68</a:t>
            </a:fld>
            <a:endParaRPr lang="zh-TW" altLang="en-US" dirty="0"/>
          </a:p>
        </p:txBody>
      </p:sp>
    </p:spTree>
    <p:extLst>
      <p:ext uri="{BB962C8B-B14F-4D97-AF65-F5344CB8AC3E}">
        <p14:creationId xmlns:p14="http://schemas.microsoft.com/office/powerpoint/2010/main" val="16332268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例子 </a:t>
            </a:r>
            <a:r>
              <a:rPr lang="en-US" altLang="zh-TW" dirty="0" smtClean="0"/>
              <a:t>:</a:t>
            </a:r>
            <a:r>
              <a:rPr lang="zh-TW" altLang="en-US" dirty="0"/>
              <a:t>線上學習</a:t>
            </a:r>
            <a:r>
              <a:rPr lang="zh-TW" altLang="en-US" dirty="0" smtClean="0"/>
              <a:t>智慧素養教育合約</a:t>
            </a:r>
            <a:endParaRPr lang="zh-TW" altLang="en-US" dirty="0"/>
          </a:p>
        </p:txBody>
      </p:sp>
      <p:sp>
        <p:nvSpPr>
          <p:cNvPr id="3" name="內容版面配置區 2"/>
          <p:cNvSpPr>
            <a:spLocks noGrp="1"/>
          </p:cNvSpPr>
          <p:nvPr>
            <p:ph idx="1"/>
          </p:nvPr>
        </p:nvSpPr>
        <p:spPr>
          <a:xfrm>
            <a:off x="467544" y="1412776"/>
            <a:ext cx="8507288" cy="4925144"/>
          </a:xfrm>
        </p:spPr>
        <p:txBody>
          <a:bodyPr>
            <a:noAutofit/>
          </a:bodyPr>
          <a:lstStyle/>
          <a:p>
            <a:pPr marL="0" indent="0">
              <a:buNone/>
            </a:pPr>
            <a:r>
              <a:rPr lang="zh-TW" altLang="en-US" sz="1800" dirty="0" smtClean="0">
                <a:latin typeface="標楷體" panose="03000509000000000000" pitchFamily="65" charset="-120"/>
                <a:ea typeface="標楷體" panose="03000509000000000000" pitchFamily="65" charset="-120"/>
              </a:rPr>
              <a:t> </a:t>
            </a:r>
            <a:endParaRPr lang="en-US" altLang="zh-TW" sz="1800" dirty="0">
              <a:latin typeface="標楷體" panose="03000509000000000000" pitchFamily="65" charset="-120"/>
              <a:ea typeface="標楷體" panose="03000509000000000000" pitchFamily="65" charset="-120"/>
              <a:hlinkClick r:id="rId2"/>
            </a:endParaRPr>
          </a:p>
          <a:p>
            <a:r>
              <a:rPr lang="zh-TW" altLang="en-US" sz="1800" dirty="0" smtClean="0">
                <a:latin typeface="標楷體" panose="03000509000000000000" pitchFamily="65" charset="-120"/>
                <a:ea typeface="標楷體" panose="03000509000000000000" pitchFamily="65" charset="-120"/>
                <a:hlinkClick r:id="rId2"/>
              </a:rPr>
              <a:t>統計學</a:t>
            </a:r>
            <a:r>
              <a:rPr lang="zh-TW" altLang="en-US" sz="1800" dirty="0">
                <a:latin typeface="標楷體" panose="03000509000000000000" pitchFamily="65" charset="-120"/>
                <a:ea typeface="標楷體" panose="03000509000000000000" pitchFamily="65" charset="-120"/>
                <a:hlinkClick r:id="rId2"/>
              </a:rPr>
              <a:t>概論 </a:t>
            </a:r>
            <a:r>
              <a:rPr lang="en-US" altLang="zh-TW" sz="1800" dirty="0">
                <a:latin typeface="標楷體" panose="03000509000000000000" pitchFamily="65" charset="-120"/>
                <a:ea typeface="標楷體" panose="03000509000000000000" pitchFamily="65" charset="-120"/>
                <a:hlinkClick r:id="rId2"/>
              </a:rPr>
              <a:t>- </a:t>
            </a:r>
            <a:r>
              <a:rPr lang="zh-TW" altLang="en-US" sz="1800" dirty="0">
                <a:latin typeface="標楷體" panose="03000509000000000000" pitchFamily="65" charset="-120"/>
                <a:ea typeface="標楷體" panose="03000509000000000000" pitchFamily="65" charset="-120"/>
                <a:hlinkClick r:id="rId2"/>
              </a:rPr>
              <a:t>第一章 </a:t>
            </a: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授課教材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謝邦昌教授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統計學概論 數據資料的解讀者</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華立圖書 </a:t>
            </a:r>
            <a:br>
              <a:rPr lang="zh-TW" altLang="en-US"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授課教師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林億雄 </a:t>
            </a:r>
            <a:r>
              <a:rPr lang="en-US" altLang="zh-TW" sz="1800" dirty="0">
                <a:latin typeface="標楷體" panose="03000509000000000000" pitchFamily="65" charset="-120"/>
                <a:ea typeface="標楷體" panose="03000509000000000000" pitchFamily="65" charset="-120"/>
              </a:rPr>
              <a:t>Email : yhslin@tsu.edu.tw</a:t>
            </a:r>
            <a:br>
              <a:rPr lang="en-US" altLang="zh-TW" sz="1800" dirty="0">
                <a:latin typeface="標楷體" panose="03000509000000000000" pitchFamily="65" charset="-120"/>
                <a:ea typeface="標楷體" panose="03000509000000000000" pitchFamily="65" charset="-120"/>
              </a:rPr>
            </a:br>
            <a:endParaRPr lang="en-US" altLang="zh-TW" sz="1800" dirty="0" smtClean="0">
              <a:latin typeface="標楷體" panose="03000509000000000000" pitchFamily="65" charset="-120"/>
              <a:ea typeface="標楷體" panose="03000509000000000000" pitchFamily="65" charset="-120"/>
            </a:endParaRPr>
          </a:p>
          <a:p>
            <a:r>
              <a:rPr lang="zh-TW" altLang="en-US" sz="1800" dirty="0" smtClean="0">
                <a:latin typeface="標楷體" panose="03000509000000000000" pitchFamily="65" charset="-120"/>
                <a:ea typeface="標楷體" panose="03000509000000000000" pitchFamily="65" charset="-120"/>
              </a:rPr>
              <a:t>請</a:t>
            </a:r>
            <a:r>
              <a:rPr lang="zh-TW" altLang="en-US" sz="1800" dirty="0">
                <a:latin typeface="標楷體" panose="03000509000000000000" pitchFamily="65" charset="-120"/>
                <a:ea typeface="標楷體" panose="03000509000000000000" pitchFamily="65" charset="-120"/>
              </a:rPr>
              <a:t>展開完成網路自我學習</a:t>
            </a:r>
            <a:r>
              <a:rPr lang="zh-TW" altLang="en-US" sz="1800" dirty="0" smtClean="0">
                <a:latin typeface="標楷體" panose="03000509000000000000" pitchFamily="65" charset="-120"/>
                <a:ea typeface="標楷體" panose="03000509000000000000" pitchFamily="65" charset="-120"/>
              </a:rPr>
              <a:t>測試</a:t>
            </a: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endParaRPr lang="en-US" altLang="zh-TW" sz="1800" dirty="0" smtClean="0">
              <a:latin typeface="標楷體" panose="03000509000000000000" pitchFamily="65" charset="-120"/>
              <a:ea typeface="標楷體" panose="03000509000000000000" pitchFamily="65" charset="-120"/>
            </a:endParaRPr>
          </a:p>
          <a:p>
            <a:r>
              <a:rPr lang="en-US" altLang="zh-TW" sz="1800" dirty="0" smtClean="0">
                <a:latin typeface="標楷體" panose="03000509000000000000" pitchFamily="65" charset="-120"/>
                <a:ea typeface="標楷體" panose="03000509000000000000" pitchFamily="65" charset="-120"/>
              </a:rPr>
              <a:t>Step </a:t>
            </a:r>
            <a:r>
              <a:rPr lang="en-US" altLang="zh-TW" sz="1800" dirty="0">
                <a:latin typeface="標楷體" panose="03000509000000000000" pitchFamily="65" charset="-120"/>
                <a:ea typeface="標楷體" panose="03000509000000000000" pitchFamily="65" charset="-120"/>
              </a:rPr>
              <a:t>1 : </a:t>
            </a:r>
            <a:r>
              <a:rPr lang="zh-TW" altLang="en-US" sz="1800" dirty="0">
                <a:latin typeface="標楷體" panose="03000509000000000000" pitchFamily="65" charset="-120"/>
                <a:ea typeface="標楷體" panose="03000509000000000000" pitchFamily="65" charset="-120"/>
              </a:rPr>
              <a:t>線上學習與閱讀</a:t>
            </a:r>
            <a:br>
              <a:rPr lang="zh-TW" altLang="en-US"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0:19</a:t>
            </a:r>
            <a:r>
              <a:rPr lang="zh-TW" altLang="en-US" sz="1800" dirty="0">
                <a:latin typeface="標楷體" panose="03000509000000000000" pitchFamily="65" charset="-120"/>
                <a:ea typeface="標楷體" panose="03000509000000000000" pitchFamily="65" charset="-120"/>
              </a:rPr>
              <a:t> 問題一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何謂統計學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0:25</a:t>
            </a:r>
            <a:r>
              <a:rPr lang="zh-TW" altLang="en-US" sz="1800" dirty="0">
                <a:latin typeface="標楷體" panose="03000509000000000000" pitchFamily="65" charset="-120"/>
                <a:ea typeface="標楷體" panose="03000509000000000000" pitchFamily="65" charset="-120"/>
              </a:rPr>
              <a:t> 問題二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請問你有哪四種資料尺度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0:36</a:t>
            </a:r>
            <a:r>
              <a:rPr lang="zh-TW" altLang="en-US" sz="1800" dirty="0">
                <a:latin typeface="標楷體" panose="03000509000000000000" pitchFamily="65" charset="-120"/>
                <a:ea typeface="標楷體" panose="03000509000000000000" pitchFamily="65" charset="-120"/>
              </a:rPr>
              <a:t> 問題三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請問你有哪二種資料型態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1:04</a:t>
            </a:r>
            <a:r>
              <a:rPr lang="zh-TW" altLang="en-US" sz="1800" dirty="0">
                <a:latin typeface="標楷體" panose="03000509000000000000" pitchFamily="65" charset="-120"/>
                <a:ea typeface="標楷體" panose="03000509000000000000" pitchFamily="65" charset="-120"/>
              </a:rPr>
              <a:t> 問題四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請問你母體參數包括哪四類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hlinkClick r:id="rId2"/>
              </a:rPr>
              <a:t>1:13</a:t>
            </a:r>
            <a:r>
              <a:rPr lang="zh-TW" altLang="en-US" sz="1800" dirty="0">
                <a:latin typeface="標楷體" panose="03000509000000000000" pitchFamily="65" charset="-120"/>
                <a:ea typeface="標楷體" panose="03000509000000000000" pitchFamily="65" charset="-120"/>
              </a:rPr>
              <a:t> 問題五 出處 </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請問你何謂樣本統計量 </a:t>
            </a:r>
            <a:r>
              <a:rPr lang="en-US" altLang="zh-TW" sz="1800" dirty="0">
                <a:latin typeface="標楷體" panose="03000509000000000000" pitchFamily="65" charset="-120"/>
                <a:ea typeface="標楷體" panose="03000509000000000000" pitchFamily="65" charset="-120"/>
              </a:rPr>
              <a:t>?</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rPr>
              <a:t/>
            </a:r>
            <a:br>
              <a:rPr lang="en-US" altLang="zh-TW"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rPr>
              <a:t>Step 2 : </a:t>
            </a:r>
            <a:r>
              <a:rPr lang="zh-TW" altLang="en-US" sz="1800" dirty="0">
                <a:latin typeface="標楷體" panose="03000509000000000000" pitchFamily="65" charset="-120"/>
                <a:ea typeface="標楷體" panose="03000509000000000000" pitchFamily="65" charset="-120"/>
              </a:rPr>
              <a:t>網路學習測驗 </a:t>
            </a:r>
            <a:r>
              <a:rPr lang="zh-TW" altLang="en-US"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hlinkClick r:id="rId3"/>
              </a:rPr>
              <a:t>http</a:t>
            </a:r>
            <a:r>
              <a:rPr lang="en-US" altLang="zh-TW" sz="1800" dirty="0">
                <a:latin typeface="標楷體" panose="03000509000000000000" pitchFamily="65" charset="-120"/>
                <a:ea typeface="標楷體" panose="03000509000000000000" pitchFamily="65" charset="-120"/>
                <a:hlinkClick r:id="rId3"/>
              </a:rPr>
              <a:t>://ppt.cc/ZaCq</a:t>
            </a: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
            </a:r>
            <a:br>
              <a:rPr lang="zh-TW" altLang="en-US" sz="1800" dirty="0">
                <a:latin typeface="標楷體" panose="03000509000000000000" pitchFamily="65" charset="-120"/>
                <a:ea typeface="標楷體" panose="03000509000000000000" pitchFamily="65" charset="-120"/>
              </a:rPr>
            </a:br>
            <a:r>
              <a:rPr lang="en-US" altLang="zh-TW" sz="1800" dirty="0">
                <a:latin typeface="標楷體" panose="03000509000000000000" pitchFamily="65" charset="-120"/>
                <a:ea typeface="標楷體" panose="03000509000000000000" pitchFamily="65" charset="-120"/>
              </a:rPr>
              <a:t>Step 3 : </a:t>
            </a:r>
            <a:r>
              <a:rPr lang="zh-TW" altLang="en-US" sz="1800" dirty="0">
                <a:latin typeface="標楷體" panose="03000509000000000000" pitchFamily="65" charset="-120"/>
                <a:ea typeface="標楷體" panose="03000509000000000000" pitchFamily="65" charset="-120"/>
              </a:rPr>
              <a:t>自我</a:t>
            </a:r>
            <a:r>
              <a:rPr lang="zh-TW" altLang="en-US" sz="1800" dirty="0" smtClean="0">
                <a:latin typeface="標楷體" panose="03000509000000000000" pitchFamily="65" charset="-120"/>
                <a:ea typeface="標楷體" panose="03000509000000000000" pitchFamily="65" charset="-120"/>
              </a:rPr>
              <a:t>檢測  統計學</a:t>
            </a:r>
            <a:r>
              <a:rPr lang="zh-TW" altLang="en-US" sz="1800" dirty="0">
                <a:latin typeface="標楷體" panose="03000509000000000000" pitchFamily="65" charset="-120"/>
                <a:ea typeface="標楷體" panose="03000509000000000000" pitchFamily="65" charset="-120"/>
              </a:rPr>
              <a:t>概論第一章 習題 </a:t>
            </a:r>
            <a:r>
              <a:rPr lang="en-US" altLang="zh-TW" sz="1800" dirty="0">
                <a:latin typeface="標楷體" panose="03000509000000000000" pitchFamily="65" charset="-120"/>
                <a:ea typeface="標楷體" panose="03000509000000000000" pitchFamily="65" charset="-120"/>
                <a:hlinkClick r:id="rId4"/>
              </a:rPr>
              <a:t>http://</a:t>
            </a:r>
            <a:r>
              <a:rPr lang="en-US" altLang="zh-TW" sz="1800" dirty="0" smtClean="0">
                <a:latin typeface="標楷體" panose="03000509000000000000" pitchFamily="65" charset="-120"/>
                <a:ea typeface="標楷體" panose="03000509000000000000" pitchFamily="65" charset="-120"/>
                <a:hlinkClick r:id="rId4"/>
              </a:rPr>
              <a:t>ppt.cc/65K</a:t>
            </a:r>
            <a:r>
              <a:rPr lang="en-US" altLang="zh-TW" sz="1800" dirty="0" smtClean="0">
                <a:hlinkClick r:id="rId4"/>
              </a:rPr>
              <a:t>s</a:t>
            </a:r>
            <a:endParaRPr lang="zh-TW" altLang="en-US" sz="1800"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69</a:t>
            </a:fld>
            <a:endParaRPr lang="zh-TW" altLang="en-US"/>
          </a:p>
        </p:txBody>
      </p:sp>
    </p:spTree>
    <p:extLst>
      <p:ext uri="{BB962C8B-B14F-4D97-AF65-F5344CB8AC3E}">
        <p14:creationId xmlns:p14="http://schemas.microsoft.com/office/powerpoint/2010/main" val="2364609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比特幣值多少錢挖礦才划算</a:t>
            </a:r>
            <a:r>
              <a:rPr lang="zh-TW" altLang="en-US" dirty="0" smtClean="0"/>
              <a:t>？</a:t>
            </a:r>
            <a:endParaRPr lang="zh-TW" altLang="en-US" dirty="0"/>
          </a:p>
        </p:txBody>
      </p:sp>
      <p:sp>
        <p:nvSpPr>
          <p:cNvPr id="3" name="內容版面配置區 2"/>
          <p:cNvSpPr>
            <a:spLocks noGrp="1"/>
          </p:cNvSpPr>
          <p:nvPr>
            <p:ph idx="1"/>
          </p:nvPr>
        </p:nvSpPr>
        <p:spPr>
          <a:xfrm>
            <a:off x="457200" y="1600200"/>
            <a:ext cx="8229600" cy="3845023"/>
          </a:xfrm>
        </p:spPr>
        <p:txBody>
          <a:bodyPr>
            <a:noAutofit/>
          </a:bodyPr>
          <a:lstStyle/>
          <a:p>
            <a:r>
              <a:rPr lang="zh-TW" altLang="en-US" sz="1600" dirty="0"/>
              <a:t>螞蟻礦機 </a:t>
            </a:r>
            <a:r>
              <a:rPr lang="en-US" altLang="zh-TW" sz="1600" dirty="0" smtClean="0"/>
              <a:t>S9</a:t>
            </a:r>
            <a:r>
              <a:rPr lang="zh-TW" altLang="en-US" sz="1600" dirty="0" smtClean="0"/>
              <a:t> 擁有</a:t>
            </a:r>
            <a:r>
              <a:rPr lang="en-US" altLang="zh-TW" sz="1600" dirty="0" smtClean="0"/>
              <a:t> </a:t>
            </a:r>
            <a:r>
              <a:rPr lang="en-US" altLang="zh-TW" sz="1600" dirty="0"/>
              <a:t>13.5 </a:t>
            </a:r>
            <a:r>
              <a:rPr lang="en-US" altLang="zh-TW" sz="1600" dirty="0" err="1" smtClean="0"/>
              <a:t>THash</a:t>
            </a:r>
            <a:r>
              <a:rPr lang="en-US" altLang="zh-TW" sz="1600" dirty="0" smtClean="0"/>
              <a:t>  </a:t>
            </a:r>
            <a:r>
              <a:rPr lang="en-US" altLang="zh-TW" sz="1600" dirty="0"/>
              <a:t>NT$30,000 </a:t>
            </a:r>
            <a:r>
              <a:rPr lang="zh-TW" altLang="en-US" sz="1600" dirty="0" smtClean="0"/>
              <a:t> </a:t>
            </a:r>
            <a:r>
              <a:rPr lang="en-US" altLang="zh-TW" sz="1600" dirty="0" smtClean="0"/>
              <a:t>– SHA</a:t>
            </a:r>
            <a:r>
              <a:rPr lang="zh-TW" altLang="en-US" sz="1600" dirty="0" smtClean="0"/>
              <a:t> </a:t>
            </a:r>
            <a:r>
              <a:rPr lang="en-US" altLang="zh-TW" sz="1600" dirty="0" smtClean="0"/>
              <a:t>256</a:t>
            </a:r>
            <a:r>
              <a:rPr lang="zh-TW" altLang="en-US" sz="1600" dirty="0" smtClean="0"/>
              <a:t> 算</a:t>
            </a:r>
            <a:r>
              <a:rPr lang="zh-TW" altLang="en-US" sz="1600" dirty="0"/>
              <a:t>力 ～ </a:t>
            </a:r>
            <a:r>
              <a:rPr lang="en-US" altLang="zh-TW" sz="1600" dirty="0" smtClean="0"/>
              <a:t>13.5TH/s</a:t>
            </a:r>
            <a:r>
              <a:rPr lang="zh-TW" altLang="en-US" sz="1600" dirty="0" smtClean="0"/>
              <a:t>  </a:t>
            </a:r>
            <a:r>
              <a:rPr lang="en-US" altLang="zh-TW" sz="1600" dirty="0" smtClean="0"/>
              <a:t>– </a:t>
            </a:r>
            <a:r>
              <a:rPr lang="zh-TW" altLang="en-US" sz="1600" dirty="0"/>
              <a:t>功耗 </a:t>
            </a:r>
            <a:r>
              <a:rPr lang="en-US" altLang="zh-TW" sz="1600" dirty="0"/>
              <a:t>1100</a:t>
            </a:r>
            <a:r>
              <a:rPr lang="zh-TW" altLang="en-US" sz="1600" dirty="0"/>
              <a:t>瓦特</a:t>
            </a:r>
          </a:p>
          <a:p>
            <a:endParaRPr lang="zh-TW" altLang="en-US" sz="1600" dirty="0"/>
          </a:p>
          <a:p>
            <a:r>
              <a:rPr lang="zh-TW" altLang="en-US" sz="1600" dirty="0"/>
              <a:t>目前挖礦效率最高的電腦是專為比特幣挖礦特製的螞蟻 </a:t>
            </a:r>
            <a:r>
              <a:rPr lang="en-US" altLang="zh-TW" sz="1600" dirty="0"/>
              <a:t>S9 </a:t>
            </a:r>
            <a:r>
              <a:rPr lang="zh-TW" altLang="en-US" sz="1600" dirty="0"/>
              <a:t>礦機，</a:t>
            </a:r>
            <a:r>
              <a:rPr lang="zh-TW" altLang="en-US" sz="1600" b="1" dirty="0">
                <a:solidFill>
                  <a:srgbClr val="FF0000"/>
                </a:solidFill>
              </a:rPr>
              <a:t>一天可以產出 </a:t>
            </a:r>
            <a:r>
              <a:rPr lang="en-US" altLang="zh-TW" sz="1600" b="1" dirty="0">
                <a:solidFill>
                  <a:srgbClr val="FF0000"/>
                </a:solidFill>
              </a:rPr>
              <a:t>0.0013 </a:t>
            </a:r>
            <a:r>
              <a:rPr lang="zh-TW" altLang="en-US" sz="1600" b="1" dirty="0">
                <a:solidFill>
                  <a:srgbClr val="FF0000"/>
                </a:solidFill>
              </a:rPr>
              <a:t>個比特</a:t>
            </a:r>
            <a:r>
              <a:rPr lang="zh-TW" altLang="en-US" sz="1600" b="1" dirty="0" smtClean="0">
                <a:solidFill>
                  <a:srgbClr val="FF0000"/>
                </a:solidFill>
              </a:rPr>
              <a:t>幣</a:t>
            </a:r>
            <a:r>
              <a:rPr lang="en-US" altLang="zh-TW" sz="1600" b="1" dirty="0" smtClean="0">
                <a:solidFill>
                  <a:srgbClr val="FF0000"/>
                </a:solidFill>
              </a:rPr>
              <a:t>(2018/03)</a:t>
            </a:r>
            <a:r>
              <a:rPr lang="zh-TW" altLang="en-US" sz="1600" dirty="0" smtClean="0"/>
              <a:t>，</a:t>
            </a:r>
            <a:r>
              <a:rPr lang="zh-TW" altLang="en-US" sz="1600" dirty="0"/>
              <a:t>每天會消耗 </a:t>
            </a:r>
            <a:r>
              <a:rPr lang="en-US" altLang="zh-TW" sz="1600" dirty="0"/>
              <a:t>32.8 </a:t>
            </a:r>
            <a:r>
              <a:rPr lang="zh-TW" altLang="en-US" sz="1600" dirty="0"/>
              <a:t>度電。假設以一天要產一個比特幣計算，礦場需要運轉 </a:t>
            </a:r>
            <a:r>
              <a:rPr lang="en-US" altLang="zh-TW" sz="1600" dirty="0"/>
              <a:t>770 </a:t>
            </a:r>
            <a:r>
              <a:rPr lang="zh-TW" altLang="en-US" sz="1600" dirty="0"/>
              <a:t>台螞蟻 </a:t>
            </a:r>
            <a:r>
              <a:rPr lang="en-US" altLang="zh-TW" sz="1600" dirty="0"/>
              <a:t>S9 </a:t>
            </a:r>
            <a:r>
              <a:rPr lang="zh-TW" altLang="en-US" sz="1600" dirty="0"/>
              <a:t>礦機才能達成。這麼多礦機同時運作，每天要耗費 </a:t>
            </a:r>
            <a:r>
              <a:rPr lang="en-US" altLang="zh-TW" sz="1600" dirty="0"/>
              <a:t>25,256 </a:t>
            </a:r>
            <a:r>
              <a:rPr lang="zh-TW" altLang="en-US" sz="1600" dirty="0"/>
              <a:t>度的電。</a:t>
            </a:r>
          </a:p>
          <a:p>
            <a:endParaRPr lang="zh-TW" altLang="en-US" sz="1600" dirty="0"/>
          </a:p>
          <a:p>
            <a:r>
              <a:rPr lang="zh-TW" altLang="en-US" sz="1600" dirty="0"/>
              <a:t>一天挖一個比特幣需要 </a:t>
            </a:r>
            <a:r>
              <a:rPr lang="en-US" altLang="zh-TW" sz="1600" dirty="0"/>
              <a:t>25,256 </a:t>
            </a:r>
            <a:r>
              <a:rPr lang="zh-TW" altLang="en-US" sz="1600" dirty="0"/>
              <a:t>度電量，以非營業用電非夏天月份的費率計算，超出 </a:t>
            </a:r>
            <a:r>
              <a:rPr lang="en-US" altLang="zh-TW" sz="1600" dirty="0"/>
              <a:t>1,001 </a:t>
            </a:r>
            <a:r>
              <a:rPr lang="zh-TW" altLang="en-US" sz="1600" dirty="0"/>
              <a:t>度以上費率為 </a:t>
            </a:r>
            <a:r>
              <a:rPr lang="en-US" altLang="zh-TW" sz="1600" dirty="0"/>
              <a:t>1 </a:t>
            </a:r>
            <a:r>
              <a:rPr lang="zh-TW" altLang="en-US" sz="1600" dirty="0"/>
              <a:t>度電 </a:t>
            </a:r>
            <a:r>
              <a:rPr lang="en-US" altLang="zh-TW" sz="1600" dirty="0"/>
              <a:t>4.83 </a:t>
            </a:r>
            <a:r>
              <a:rPr lang="zh-TW" altLang="en-US" sz="1600" dirty="0"/>
              <a:t>元，因此電費約為 </a:t>
            </a:r>
            <a:r>
              <a:rPr lang="en-US" altLang="zh-TW" sz="1600" dirty="0"/>
              <a:t>12 </a:t>
            </a:r>
            <a:r>
              <a:rPr lang="zh-TW" altLang="en-US" sz="1600" dirty="0"/>
              <a:t>萬元。夏天的電費費率較高，超出 </a:t>
            </a:r>
            <a:r>
              <a:rPr lang="en-US" altLang="zh-TW" sz="1600" dirty="0"/>
              <a:t>1,001 </a:t>
            </a:r>
            <a:r>
              <a:rPr lang="zh-TW" altLang="en-US" sz="1600" dirty="0"/>
              <a:t>度以上費率為 </a:t>
            </a:r>
            <a:r>
              <a:rPr lang="en-US" altLang="zh-TW" sz="1600" dirty="0"/>
              <a:t>1 </a:t>
            </a:r>
            <a:r>
              <a:rPr lang="zh-TW" altLang="en-US" sz="1600" dirty="0"/>
              <a:t>度電 </a:t>
            </a:r>
            <a:r>
              <a:rPr lang="en-US" altLang="zh-TW" sz="1600" dirty="0"/>
              <a:t>6.13 </a:t>
            </a:r>
            <a:r>
              <a:rPr lang="zh-TW" altLang="en-US" sz="1600" dirty="0"/>
              <a:t>元，一天挖一個比特幣就要花費約 </a:t>
            </a:r>
            <a:r>
              <a:rPr lang="en-US" altLang="zh-TW" sz="1600" dirty="0"/>
              <a:t>15 </a:t>
            </a:r>
            <a:r>
              <a:rPr lang="zh-TW" altLang="en-US" sz="1600" dirty="0"/>
              <a:t>萬元。因此即使不計場地、人力和折舊等諸多額外成本，</a:t>
            </a:r>
            <a:r>
              <a:rPr lang="zh-TW" altLang="en-US" sz="1600" b="1" dirty="0">
                <a:solidFill>
                  <a:srgbClr val="FF0000"/>
                </a:solidFill>
              </a:rPr>
              <a:t>要在台灣靠比特幣挖礦賺錢，比特幣的價格夏天至少要在 </a:t>
            </a:r>
            <a:r>
              <a:rPr lang="en-US" altLang="zh-TW" sz="1600" b="1" dirty="0">
                <a:solidFill>
                  <a:srgbClr val="FF0000"/>
                </a:solidFill>
              </a:rPr>
              <a:t>5,000 </a:t>
            </a:r>
            <a:r>
              <a:rPr lang="zh-TW" altLang="en-US" sz="1600" b="1" dirty="0">
                <a:solidFill>
                  <a:srgbClr val="FF0000"/>
                </a:solidFill>
              </a:rPr>
              <a:t>美元以上，非夏天至少要在 </a:t>
            </a:r>
            <a:r>
              <a:rPr lang="en-US" altLang="zh-TW" sz="1600" b="1" dirty="0">
                <a:solidFill>
                  <a:srgbClr val="FF0000"/>
                </a:solidFill>
              </a:rPr>
              <a:t>4,000 </a:t>
            </a:r>
            <a:r>
              <a:rPr lang="zh-TW" altLang="en-US" sz="1600" b="1" dirty="0">
                <a:solidFill>
                  <a:srgbClr val="FF0000"/>
                </a:solidFill>
              </a:rPr>
              <a:t>美元以上，才能支應龐大的電費</a:t>
            </a:r>
            <a:r>
              <a:rPr lang="zh-TW" altLang="en-US" sz="1600" b="1" dirty="0" smtClean="0">
                <a:solidFill>
                  <a:srgbClr val="FF0000"/>
                </a:solidFill>
              </a:rPr>
              <a:t>成本</a:t>
            </a:r>
            <a:r>
              <a:rPr lang="en-US" altLang="zh-TW" sz="1600" b="1" dirty="0" smtClean="0">
                <a:solidFill>
                  <a:srgbClr val="FF0000"/>
                </a:solidFill>
              </a:rPr>
              <a:t>(2018/03)</a:t>
            </a:r>
            <a:r>
              <a:rPr lang="zh-TW" altLang="en-US" sz="1600" dirty="0" smtClean="0"/>
              <a:t>。</a:t>
            </a:r>
            <a:endParaRPr lang="zh-TW" altLang="en-US" sz="1600" dirty="0"/>
          </a:p>
          <a:p>
            <a:endParaRPr lang="zh-TW" altLang="en-US" sz="1600" dirty="0"/>
          </a:p>
          <a:p>
            <a:r>
              <a:rPr lang="zh-TW" altLang="en-US" sz="1600" dirty="0" smtClean="0"/>
              <a:t>一般筆記型電腦</a:t>
            </a:r>
            <a:r>
              <a:rPr lang="zh-TW" altLang="en-US" sz="1600" dirty="0"/>
              <a:t>的</a:t>
            </a:r>
            <a:r>
              <a:rPr lang="en-US" altLang="zh-TW" sz="1600" dirty="0"/>
              <a:t>19V 4.74A</a:t>
            </a:r>
            <a:r>
              <a:rPr lang="zh-TW" altLang="en-US" sz="1600" dirty="0"/>
              <a:t>就是電壓</a:t>
            </a:r>
            <a:r>
              <a:rPr lang="en-US" altLang="zh-TW" sz="1600" dirty="0"/>
              <a:t>19V</a:t>
            </a:r>
            <a:r>
              <a:rPr lang="zh-TW" altLang="en-US" sz="1600" dirty="0"/>
              <a:t>最大電流</a:t>
            </a:r>
            <a:r>
              <a:rPr lang="en-US" altLang="zh-TW" sz="1600" dirty="0"/>
              <a:t>4.74</a:t>
            </a:r>
            <a:r>
              <a:rPr lang="zh-TW" altLang="en-US" sz="1600" dirty="0"/>
              <a:t>安培，</a:t>
            </a:r>
            <a:r>
              <a:rPr lang="en-US" altLang="zh-TW" sz="1600" dirty="0" smtClean="0"/>
              <a:t>19*4.74=90.06</a:t>
            </a:r>
            <a:r>
              <a:rPr lang="zh-TW" altLang="en-US" sz="1600" dirty="0" smtClean="0"/>
              <a:t>*</a:t>
            </a:r>
            <a:r>
              <a:rPr lang="en-US" altLang="zh-TW" sz="1600" dirty="0"/>
              <a:t>24hr/1000 = 2.16</a:t>
            </a:r>
            <a:r>
              <a:rPr lang="zh-TW" altLang="en-US" sz="1600" dirty="0"/>
              <a:t>度，一千瓦耗電一小時等於一度電，以一度</a:t>
            </a:r>
            <a:r>
              <a:rPr lang="en-US" altLang="zh-TW" sz="1600" dirty="0"/>
              <a:t>4</a:t>
            </a:r>
            <a:r>
              <a:rPr lang="zh-TW" altLang="en-US" sz="1600" dirty="0"/>
              <a:t>元</a:t>
            </a:r>
            <a:r>
              <a:rPr lang="zh-TW" altLang="en-US" sz="1600" dirty="0" smtClean="0"/>
              <a:t>，</a:t>
            </a:r>
            <a:r>
              <a:rPr lang="zh-TW" altLang="en-US" sz="1600" b="1" dirty="0">
                <a:solidFill>
                  <a:srgbClr val="FF0000"/>
                </a:solidFill>
              </a:rPr>
              <a:t>筆記型電腦</a:t>
            </a:r>
            <a:r>
              <a:rPr lang="zh-TW" altLang="en-US" sz="1600" b="1" dirty="0" smtClean="0">
                <a:solidFill>
                  <a:srgbClr val="FF0000"/>
                </a:solidFill>
              </a:rPr>
              <a:t>一天</a:t>
            </a:r>
            <a:r>
              <a:rPr lang="zh-TW" altLang="en-US" sz="1600" b="1" dirty="0">
                <a:solidFill>
                  <a:srgbClr val="FF0000"/>
                </a:solidFill>
              </a:rPr>
              <a:t>電費</a:t>
            </a:r>
            <a:r>
              <a:rPr lang="en-US" altLang="zh-TW" sz="1600" b="1" dirty="0">
                <a:solidFill>
                  <a:srgbClr val="FF0000"/>
                </a:solidFill>
              </a:rPr>
              <a:t>8.64</a:t>
            </a:r>
            <a:r>
              <a:rPr lang="zh-TW" altLang="en-US" sz="1600" b="1" dirty="0">
                <a:solidFill>
                  <a:srgbClr val="FF0000"/>
                </a:solidFill>
              </a:rPr>
              <a:t>元</a:t>
            </a:r>
            <a:r>
              <a:rPr lang="zh-TW" altLang="en-US" sz="1600" dirty="0"/>
              <a:t>。 </a:t>
            </a:r>
            <a:endParaRPr lang="en-US" altLang="zh-TW" sz="1600" dirty="0" smtClean="0"/>
          </a:p>
          <a:p>
            <a:endParaRPr lang="en-US" altLang="zh-TW" sz="1600" dirty="0" smtClean="0"/>
          </a:p>
          <a:p>
            <a:r>
              <a:rPr lang="en-US" altLang="zh-TW" sz="1600" b="1" dirty="0" smtClean="0">
                <a:solidFill>
                  <a:srgbClr val="FF0000"/>
                </a:solidFill>
              </a:rPr>
              <a:t>2018/07 </a:t>
            </a:r>
            <a:r>
              <a:rPr lang="zh-TW" altLang="en-US" sz="1600" b="1" dirty="0" smtClean="0">
                <a:solidFill>
                  <a:srgbClr val="FF0000"/>
                </a:solidFill>
              </a:rPr>
              <a:t>成本已經翻一倍，</a:t>
            </a:r>
            <a:r>
              <a:rPr lang="zh-TW" altLang="en-US" sz="1600" b="1" dirty="0">
                <a:solidFill>
                  <a:srgbClr val="FF0000"/>
                </a:solidFill>
              </a:rPr>
              <a:t>螞蟻 </a:t>
            </a:r>
            <a:r>
              <a:rPr lang="en-US" altLang="zh-TW" sz="1600" b="1" dirty="0">
                <a:solidFill>
                  <a:srgbClr val="FF0000"/>
                </a:solidFill>
              </a:rPr>
              <a:t>S9 </a:t>
            </a:r>
            <a:r>
              <a:rPr lang="zh-TW" altLang="en-US" sz="1600" b="1" dirty="0">
                <a:solidFill>
                  <a:srgbClr val="FF0000"/>
                </a:solidFill>
              </a:rPr>
              <a:t>礦機，</a:t>
            </a:r>
            <a:r>
              <a:rPr lang="zh-TW" altLang="en-US" sz="1600" b="1" dirty="0" smtClean="0">
                <a:solidFill>
                  <a:srgbClr val="FF0000"/>
                </a:solidFill>
              </a:rPr>
              <a:t>一天約僅可產出 </a:t>
            </a:r>
            <a:r>
              <a:rPr lang="en-US" altLang="zh-TW" sz="1600" b="1" dirty="0" smtClean="0">
                <a:solidFill>
                  <a:srgbClr val="FF0000"/>
                </a:solidFill>
              </a:rPr>
              <a:t>0.00065 </a:t>
            </a:r>
            <a:r>
              <a:rPr lang="zh-TW" altLang="en-US" sz="1600" b="1" dirty="0">
                <a:solidFill>
                  <a:srgbClr val="FF0000"/>
                </a:solidFill>
              </a:rPr>
              <a:t>個比特幣</a:t>
            </a: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a:t>
            </a:fld>
            <a:endParaRPr lang="zh-TW" altLang="en-US"/>
          </a:p>
        </p:txBody>
      </p:sp>
    </p:spTree>
    <p:extLst>
      <p:ext uri="{BB962C8B-B14F-4D97-AF65-F5344CB8AC3E}">
        <p14:creationId xmlns:p14="http://schemas.microsoft.com/office/powerpoint/2010/main" val="27531707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70</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757238"/>
            <a:ext cx="8296275"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49767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71</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657225"/>
            <a:ext cx="7820025" cy="55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2044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72</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89" y="116632"/>
            <a:ext cx="7131695" cy="646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87355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73</a:t>
            </a:fld>
            <a:endParaRPr lang="zh-TW" altLang="en-US"/>
          </a:p>
        </p:txBody>
      </p:sp>
      <p:sp>
        <p:nvSpPr>
          <p:cNvPr id="15" name="矩形 14"/>
          <p:cNvSpPr/>
          <p:nvPr/>
        </p:nvSpPr>
        <p:spPr>
          <a:xfrm>
            <a:off x="611560" y="188640"/>
            <a:ext cx="8263801" cy="646331"/>
          </a:xfrm>
          <a:prstGeom prst="rect">
            <a:avLst/>
          </a:prstGeom>
        </p:spPr>
        <p:txBody>
          <a:bodyPr wrap="none">
            <a:spAutoFit/>
          </a:bodyPr>
          <a:lstStyle/>
          <a:p>
            <a:r>
              <a:rPr lang="zh-TW" altLang="en-US" sz="3600" b="1" dirty="0">
                <a:latin typeface="標楷體" panose="03000509000000000000" pitchFamily="65" charset="-120"/>
                <a:ea typeface="標楷體" panose="03000509000000000000" pitchFamily="65" charset="-120"/>
              </a:rPr>
              <a:t>基於區塊鏈</a:t>
            </a:r>
            <a:r>
              <a:rPr lang="en-US" altLang="zh-TW" sz="3600" b="1" dirty="0">
                <a:latin typeface="標楷體" panose="03000509000000000000" pitchFamily="65" charset="-120"/>
                <a:ea typeface="標楷體" panose="03000509000000000000" pitchFamily="65" charset="-120"/>
              </a:rPr>
              <a:t>2.0</a:t>
            </a:r>
            <a:r>
              <a:rPr lang="zh-TW" altLang="en-US" sz="3600" b="1" dirty="0">
                <a:latin typeface="標楷體" panose="03000509000000000000" pitchFamily="65" charset="-120"/>
                <a:ea typeface="標楷體" panose="03000509000000000000" pitchFamily="65" charset="-120"/>
              </a:rPr>
              <a:t>智慧素養教育</a:t>
            </a:r>
            <a:r>
              <a:rPr lang="zh-TW" altLang="en-US" sz="3600" b="1" dirty="0" smtClean="0">
                <a:latin typeface="標楷體" panose="03000509000000000000" pitchFamily="65" charset="-120"/>
                <a:ea typeface="標楷體" panose="03000509000000000000" pitchFamily="65" charset="-120"/>
              </a:rPr>
              <a:t>合約流程圖</a:t>
            </a:r>
            <a:endParaRPr lang="zh-TW" altLang="en-US" sz="3600" b="1" dirty="0"/>
          </a:p>
        </p:txBody>
      </p:sp>
      <p:sp>
        <p:nvSpPr>
          <p:cNvPr id="27" name="矩形 26"/>
          <p:cNvSpPr/>
          <p:nvPr/>
        </p:nvSpPr>
        <p:spPr>
          <a:xfrm>
            <a:off x="763437" y="5070083"/>
            <a:ext cx="8057036" cy="2031325"/>
          </a:xfrm>
          <a:prstGeom prst="rect">
            <a:avLst/>
          </a:prstGeom>
        </p:spPr>
        <p:txBody>
          <a:bodyPr wrap="square">
            <a:spAutoFit/>
          </a:bodyPr>
          <a:lstStyle/>
          <a:p>
            <a:r>
              <a:rPr lang="en-US" altLang="zh-TW" dirty="0" smtClean="0"/>
              <a:t>1 : </a:t>
            </a:r>
            <a:r>
              <a:rPr lang="zh-TW" altLang="en-US" dirty="0" smtClean="0"/>
              <a:t>進入</a:t>
            </a:r>
            <a:r>
              <a:rPr lang="zh-TW" altLang="en-US" dirty="0"/>
              <a:t>網頁</a:t>
            </a:r>
            <a:r>
              <a:rPr lang="zh-TW" altLang="en-US" dirty="0" smtClean="0"/>
              <a:t>輸入 </a:t>
            </a:r>
            <a:r>
              <a:rPr lang="en-US" altLang="zh-TW" dirty="0" err="1" smtClean="0"/>
              <a:t>Ethereum</a:t>
            </a:r>
            <a:r>
              <a:rPr lang="en-US" altLang="zh-TW" dirty="0" smtClean="0"/>
              <a:t> Address </a:t>
            </a:r>
            <a:r>
              <a:rPr lang="zh-TW" altLang="en-US" dirty="0" smtClean="0"/>
              <a:t>。</a:t>
            </a:r>
            <a:endParaRPr lang="en-US" altLang="zh-TW" dirty="0" smtClean="0"/>
          </a:p>
          <a:p>
            <a:r>
              <a:rPr lang="en-US" altLang="zh-TW" dirty="0" smtClean="0"/>
              <a:t>2 : </a:t>
            </a:r>
            <a:r>
              <a:rPr lang="zh-TW" altLang="en-US" dirty="0" smtClean="0"/>
              <a:t>後端伺服器認證，進行使用者學習歷程紀錄 </a:t>
            </a:r>
            <a:r>
              <a:rPr lang="zh-TW" altLang="en-US" dirty="0"/>
              <a:t>，</a:t>
            </a:r>
            <a:r>
              <a:rPr lang="zh-TW" altLang="en-US" dirty="0" smtClean="0"/>
              <a:t>如 </a:t>
            </a:r>
            <a:r>
              <a:rPr lang="en-US" altLang="zh-TW" dirty="0" smtClean="0"/>
              <a:t>:</a:t>
            </a:r>
            <a:r>
              <a:rPr lang="zh-TW" altLang="en-US" dirty="0" smtClean="0"/>
              <a:t> </a:t>
            </a:r>
            <a:r>
              <a:rPr lang="en-US" altLang="zh-TW" dirty="0" smtClean="0"/>
              <a:t>Moodle</a:t>
            </a:r>
            <a:r>
              <a:rPr lang="zh-TW" altLang="en-US" dirty="0" smtClean="0"/>
              <a:t>、</a:t>
            </a:r>
            <a:r>
              <a:rPr lang="en-US" altLang="zh-TW" dirty="0" err="1" smtClean="0"/>
              <a:t>Moocs</a:t>
            </a:r>
            <a:r>
              <a:rPr lang="zh-TW" altLang="en-US" dirty="0" smtClean="0"/>
              <a:t>。</a:t>
            </a:r>
            <a:endParaRPr lang="en-US" altLang="zh-TW" dirty="0" smtClean="0"/>
          </a:p>
          <a:p>
            <a:r>
              <a:rPr lang="en-US" altLang="zh-TW" dirty="0" smtClean="0"/>
              <a:t>3 : </a:t>
            </a:r>
            <a:r>
              <a:rPr lang="en-US" altLang="zh-TW" dirty="0" err="1" smtClean="0"/>
              <a:t>Ethereum</a:t>
            </a:r>
            <a:r>
              <a:rPr lang="zh-TW" altLang="en-US" dirty="0" smtClean="0"/>
              <a:t> 雲端認證，智能合約於區塊鏈執行，預期結合 </a:t>
            </a:r>
            <a:r>
              <a:rPr lang="en-US" altLang="zh-TW" dirty="0" smtClean="0"/>
              <a:t>Moodle</a:t>
            </a:r>
            <a:r>
              <a:rPr lang="zh-TW" altLang="en-US" dirty="0" smtClean="0"/>
              <a:t> 或 </a:t>
            </a:r>
            <a:r>
              <a:rPr lang="en-US" altLang="zh-TW" dirty="0" err="1" smtClean="0"/>
              <a:t>Moocs</a:t>
            </a:r>
            <a:r>
              <a:rPr lang="zh-TW" altLang="en-US" dirty="0" smtClean="0"/>
              <a:t>。</a:t>
            </a:r>
            <a:endParaRPr lang="en-US" altLang="zh-TW" dirty="0" smtClean="0"/>
          </a:p>
          <a:p>
            <a:r>
              <a:rPr lang="en-US" altLang="zh-TW" dirty="0" smtClean="0"/>
              <a:t>4 :</a:t>
            </a:r>
            <a:r>
              <a:rPr lang="zh-TW" altLang="en-US" dirty="0" smtClean="0"/>
              <a:t> 將</a:t>
            </a:r>
            <a:r>
              <a:rPr lang="zh-TW" altLang="en-US" dirty="0"/>
              <a:t>智能合約</a:t>
            </a:r>
            <a:r>
              <a:rPr lang="zh-TW" altLang="en-US" dirty="0" smtClean="0"/>
              <a:t>所產生的 </a:t>
            </a:r>
            <a:r>
              <a:rPr lang="en-US" altLang="zh-TW" dirty="0" smtClean="0"/>
              <a:t>JSON</a:t>
            </a:r>
            <a:r>
              <a:rPr lang="zh-TW" altLang="en-US" dirty="0"/>
              <a:t>檔和</a:t>
            </a:r>
            <a:r>
              <a:rPr lang="en-US" altLang="zh-TW" dirty="0"/>
              <a:t>QR </a:t>
            </a:r>
            <a:r>
              <a:rPr lang="en-US" altLang="zh-TW" dirty="0" smtClean="0"/>
              <a:t>Code</a:t>
            </a:r>
            <a:r>
              <a:rPr lang="zh-TW" altLang="en-US" dirty="0" smtClean="0"/>
              <a:t>，傳至網頁供使用者保存。</a:t>
            </a:r>
            <a:endParaRPr lang="en-US" altLang="zh-TW" dirty="0" smtClean="0"/>
          </a:p>
          <a:p>
            <a:r>
              <a:rPr lang="en-US" altLang="zh-TW" dirty="0" smtClean="0"/>
              <a:t>5 : </a:t>
            </a:r>
            <a:r>
              <a:rPr lang="zh-TW" altLang="en-US" dirty="0" smtClean="0"/>
              <a:t>將所產生 </a:t>
            </a:r>
            <a:r>
              <a:rPr lang="en-US" altLang="zh-TW" dirty="0"/>
              <a:t>JSON</a:t>
            </a:r>
            <a:r>
              <a:rPr lang="zh-TW" altLang="en-US" dirty="0"/>
              <a:t>檔和</a:t>
            </a:r>
            <a:r>
              <a:rPr lang="en-US" altLang="zh-TW" dirty="0"/>
              <a:t>QR </a:t>
            </a:r>
            <a:r>
              <a:rPr lang="en-US" altLang="zh-TW" dirty="0" smtClean="0"/>
              <a:t>Code</a:t>
            </a:r>
            <a:r>
              <a:rPr lang="zh-TW" altLang="en-US" dirty="0" smtClean="0"/>
              <a:t>，傳送至使用者手機</a:t>
            </a:r>
            <a:r>
              <a:rPr lang="zh-TW" altLang="en-US" dirty="0"/>
              <a:t>下載保存</a:t>
            </a:r>
            <a:r>
              <a:rPr lang="zh-TW" altLang="en-US" dirty="0" smtClean="0"/>
              <a:t>。</a:t>
            </a:r>
            <a:endParaRPr lang="en-US" altLang="zh-TW" dirty="0" smtClean="0"/>
          </a:p>
          <a:p>
            <a:r>
              <a:rPr lang="en-US" altLang="zh-TW" dirty="0" smtClean="0"/>
              <a:t>6 : </a:t>
            </a:r>
            <a:r>
              <a:rPr lang="zh-TW" altLang="en-US" dirty="0" smtClean="0"/>
              <a:t>使 </a:t>
            </a:r>
            <a:r>
              <a:rPr lang="zh-TW" altLang="en-US" dirty="0"/>
              <a:t>用</a:t>
            </a:r>
            <a:r>
              <a:rPr lang="zh-TW" altLang="en-US" dirty="0" smtClean="0"/>
              <a:t>者可由手機查看</a:t>
            </a:r>
            <a:r>
              <a:rPr lang="zh-TW" altLang="en-US" dirty="0"/>
              <a:t>教育合約執行內容</a:t>
            </a:r>
            <a:r>
              <a:rPr lang="zh-TW" altLang="en-US" dirty="0" smtClean="0"/>
              <a:t>。</a:t>
            </a:r>
            <a:endParaRPr lang="en-US" altLang="zh-TW" dirty="0"/>
          </a:p>
          <a:p>
            <a:endParaRPr lang="zh-TW" altLang="en-US" dirty="0"/>
          </a:p>
        </p:txBody>
      </p:sp>
      <p:grpSp>
        <p:nvGrpSpPr>
          <p:cNvPr id="7" name="群組 6"/>
          <p:cNvGrpSpPr/>
          <p:nvPr/>
        </p:nvGrpSpPr>
        <p:grpSpPr>
          <a:xfrm>
            <a:off x="1331640" y="764704"/>
            <a:ext cx="6018351" cy="4256386"/>
            <a:chOff x="1331640" y="692696"/>
            <a:chExt cx="6018351" cy="4256386"/>
          </a:xfrm>
        </p:grpSpPr>
        <p:sp>
          <p:nvSpPr>
            <p:cNvPr id="14" name="右彎箭號 13"/>
            <p:cNvSpPr/>
            <p:nvPr/>
          </p:nvSpPr>
          <p:spPr>
            <a:xfrm rot="16200000">
              <a:off x="2291535" y="3025370"/>
              <a:ext cx="746665" cy="1656181"/>
            </a:xfrm>
            <a:prstGeom prst="bentArrow">
              <a:avLst>
                <a:gd name="adj1" fmla="val 20450"/>
                <a:gd name="adj2" fmla="val 2570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向右箭號 4"/>
            <p:cNvSpPr/>
            <p:nvPr/>
          </p:nvSpPr>
          <p:spPr>
            <a:xfrm>
              <a:off x="2282565" y="1656650"/>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4843110" y="1452074"/>
              <a:ext cx="1152128" cy="25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上-下雙向箭號 7"/>
            <p:cNvSpPr/>
            <p:nvPr/>
          </p:nvSpPr>
          <p:spPr>
            <a:xfrm>
              <a:off x="6697316" y="2388325"/>
              <a:ext cx="173539" cy="10987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左箭號 8"/>
            <p:cNvSpPr/>
            <p:nvPr/>
          </p:nvSpPr>
          <p:spPr>
            <a:xfrm>
              <a:off x="4843110" y="1831352"/>
              <a:ext cx="1152128" cy="2156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下箭號 11"/>
            <p:cNvSpPr/>
            <p:nvPr/>
          </p:nvSpPr>
          <p:spPr>
            <a:xfrm>
              <a:off x="3845226" y="2460333"/>
              <a:ext cx="216227" cy="1026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2590767" y="839860"/>
              <a:ext cx="535724"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 name="矩形 21"/>
            <p:cNvSpPr/>
            <p:nvPr/>
          </p:nvSpPr>
          <p:spPr>
            <a:xfrm>
              <a:off x="5188404" y="692696"/>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矩形 22"/>
            <p:cNvSpPr/>
            <p:nvPr/>
          </p:nvSpPr>
          <p:spPr>
            <a:xfrm>
              <a:off x="6814267" y="2476059"/>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 name="矩形 23"/>
            <p:cNvSpPr/>
            <p:nvPr/>
          </p:nvSpPr>
          <p:spPr>
            <a:xfrm>
              <a:off x="5192719" y="1831352"/>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 name="矩形 24"/>
            <p:cNvSpPr/>
            <p:nvPr/>
          </p:nvSpPr>
          <p:spPr>
            <a:xfrm>
              <a:off x="4001352" y="2440055"/>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5</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 name="矩形 25"/>
            <p:cNvSpPr/>
            <p:nvPr/>
          </p:nvSpPr>
          <p:spPr>
            <a:xfrm>
              <a:off x="2596116" y="3225750"/>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6</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3902"/>
              <a:ext cx="936105" cy="199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3609313"/>
              <a:ext cx="1069934" cy="133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739" y="980728"/>
              <a:ext cx="1235199" cy="136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513" y="3520332"/>
              <a:ext cx="9715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3081" y="1454023"/>
              <a:ext cx="1276590" cy="686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363385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創建者 </a:t>
            </a:r>
            <a:r>
              <a:rPr lang="en-US" altLang="zh-TW" dirty="0" smtClean="0"/>
              <a:t>:</a:t>
            </a:r>
            <a:r>
              <a:rPr lang="zh-TW" altLang="en-US" dirty="0" smtClean="0"/>
              <a:t> 發布智能合約</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2582"/>
            <a:ext cx="8229600" cy="3830674"/>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74</a:t>
            </a:fld>
            <a:endParaRPr lang="zh-TW" altLang="en-US"/>
          </a:p>
        </p:txBody>
      </p:sp>
      <p:sp>
        <p:nvSpPr>
          <p:cNvPr id="6" name="橢圓 5"/>
          <p:cNvSpPr/>
          <p:nvPr/>
        </p:nvSpPr>
        <p:spPr>
          <a:xfrm>
            <a:off x="5940152" y="1844824"/>
            <a:ext cx="1296144" cy="5760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7" name="橢圓 6"/>
          <p:cNvSpPr/>
          <p:nvPr/>
        </p:nvSpPr>
        <p:spPr>
          <a:xfrm>
            <a:off x="3131840" y="1772816"/>
            <a:ext cx="2304256" cy="72008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3" name="矩形 2"/>
          <p:cNvSpPr/>
          <p:nvPr/>
        </p:nvSpPr>
        <p:spPr>
          <a:xfrm>
            <a:off x="3275856" y="2852936"/>
            <a:ext cx="1800493" cy="369332"/>
          </a:xfrm>
          <a:prstGeom prst="rect">
            <a:avLst/>
          </a:prstGeom>
        </p:spPr>
        <p:txBody>
          <a:bodyPr wrap="none">
            <a:spAutoFit/>
          </a:bodyPr>
          <a:lstStyle/>
          <a:p>
            <a:r>
              <a:rPr lang="zh-TW" altLang="en-US" dirty="0" smtClean="0"/>
              <a:t>區</a:t>
            </a:r>
            <a:r>
              <a:rPr lang="zh-TW" altLang="en-US" dirty="0"/>
              <a:t>塊</a:t>
            </a:r>
            <a:r>
              <a:rPr lang="zh-TW" altLang="en-US" dirty="0" smtClean="0"/>
              <a:t>鏈同步系統</a:t>
            </a:r>
            <a:endParaRPr lang="zh-TW" altLang="en-US" dirty="0"/>
          </a:p>
        </p:txBody>
      </p:sp>
      <p:cxnSp>
        <p:nvCxnSpPr>
          <p:cNvPr id="9" name="直線單箭頭接點 8"/>
          <p:cNvCxnSpPr/>
          <p:nvPr/>
        </p:nvCxnSpPr>
        <p:spPr>
          <a:xfrm flipH="1">
            <a:off x="4067944" y="2523195"/>
            <a:ext cx="14401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44208" y="2843644"/>
            <a:ext cx="1107996" cy="369332"/>
          </a:xfrm>
          <a:prstGeom prst="rect">
            <a:avLst/>
          </a:prstGeom>
        </p:spPr>
        <p:txBody>
          <a:bodyPr wrap="none">
            <a:spAutoFit/>
          </a:bodyPr>
          <a:lstStyle/>
          <a:p>
            <a:r>
              <a:rPr lang="zh-TW" altLang="en-US" dirty="0" smtClean="0"/>
              <a:t>創建合約</a:t>
            </a:r>
            <a:endParaRPr lang="zh-TW" altLang="en-US" dirty="0"/>
          </a:p>
        </p:txBody>
      </p:sp>
      <p:cxnSp>
        <p:nvCxnSpPr>
          <p:cNvPr id="11" name="直線單箭頭接點 10"/>
          <p:cNvCxnSpPr/>
          <p:nvPr/>
        </p:nvCxnSpPr>
        <p:spPr>
          <a:xfrm>
            <a:off x="6729958" y="2492896"/>
            <a:ext cx="26824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5955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75</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97993"/>
            <a:ext cx="8317803" cy="4165798"/>
          </a:xfrm>
          <a:prstGeom prst="rect">
            <a:avLst/>
          </a:prstGeom>
        </p:spPr>
      </p:pic>
      <p:sp>
        <p:nvSpPr>
          <p:cNvPr id="7" name="橢圓 6"/>
          <p:cNvSpPr/>
          <p:nvPr/>
        </p:nvSpPr>
        <p:spPr>
          <a:xfrm>
            <a:off x="5724128" y="2924944"/>
            <a:ext cx="1584176" cy="95594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標題 1"/>
          <p:cNvSpPr txBox="1">
            <a:spLocks/>
          </p:cNvSpPr>
          <p:nvPr/>
        </p:nvSpPr>
        <p:spPr>
          <a:xfrm>
            <a:off x="1403648" y="641301"/>
            <a:ext cx="66247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交易確認 </a:t>
            </a:r>
            <a:r>
              <a:rPr lang="en-US" altLang="zh-TW" dirty="0" smtClean="0"/>
              <a:t>: </a:t>
            </a:r>
            <a:r>
              <a:rPr lang="en-US" altLang="zh-TW" dirty="0" err="1" smtClean="0"/>
              <a:t>PoA</a:t>
            </a:r>
            <a:r>
              <a:rPr lang="zh-TW" altLang="en-US" dirty="0" smtClean="0"/>
              <a:t> 認證證明</a:t>
            </a:r>
            <a:endParaRPr lang="zh-TW" altLang="en-US" dirty="0"/>
          </a:p>
        </p:txBody>
      </p:sp>
    </p:spTree>
    <p:extLst>
      <p:ext uri="{BB962C8B-B14F-4D97-AF65-F5344CB8AC3E}">
        <p14:creationId xmlns:p14="http://schemas.microsoft.com/office/powerpoint/2010/main" val="33543813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創建者 </a:t>
            </a:r>
            <a:r>
              <a:rPr lang="en-US" altLang="zh-TW" dirty="0"/>
              <a:t>:</a:t>
            </a:r>
            <a:r>
              <a:rPr lang="zh-TW" altLang="en-US" dirty="0"/>
              <a:t> </a:t>
            </a:r>
            <a:r>
              <a:rPr lang="en-US" altLang="zh-TW" dirty="0" smtClean="0"/>
              <a:t>Solidity</a:t>
            </a:r>
            <a:r>
              <a:rPr lang="zh-TW" altLang="en-US" dirty="0" smtClean="0"/>
              <a:t>程式碼佈署</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76</a:t>
            </a:fld>
            <a:endParaRPr lang="zh-TW" altLang="en-US"/>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556792"/>
            <a:ext cx="8229600" cy="4379843"/>
          </a:xfrm>
        </p:spPr>
      </p:pic>
      <p:sp>
        <p:nvSpPr>
          <p:cNvPr id="5" name="橢圓 4"/>
          <p:cNvSpPr/>
          <p:nvPr/>
        </p:nvSpPr>
        <p:spPr>
          <a:xfrm>
            <a:off x="971600" y="5157192"/>
            <a:ext cx="2520280" cy="122413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6" name="橢圓 5"/>
          <p:cNvSpPr/>
          <p:nvPr/>
        </p:nvSpPr>
        <p:spPr>
          <a:xfrm>
            <a:off x="5796136" y="1464804"/>
            <a:ext cx="1800200" cy="88407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8" name="直線單箭頭接點 7"/>
          <p:cNvCxnSpPr/>
          <p:nvPr/>
        </p:nvCxnSpPr>
        <p:spPr>
          <a:xfrm flipH="1">
            <a:off x="3491880" y="2492896"/>
            <a:ext cx="2448272" cy="26642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965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創建者 </a:t>
            </a:r>
            <a:r>
              <a:rPr lang="en-US" altLang="zh-TW" dirty="0"/>
              <a:t>:</a:t>
            </a:r>
            <a:r>
              <a:rPr lang="zh-TW" altLang="en-US" dirty="0"/>
              <a:t> </a:t>
            </a:r>
            <a:r>
              <a:rPr lang="en-US" altLang="zh-TW" dirty="0" smtClean="0"/>
              <a:t>Smart Contracts </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56" y="1628800"/>
            <a:ext cx="8229600" cy="4425725"/>
          </a:xfrm>
        </p:spPr>
      </p:pic>
      <p:sp>
        <p:nvSpPr>
          <p:cNvPr id="4" name="投影片編號版面配置區 3"/>
          <p:cNvSpPr>
            <a:spLocks noGrp="1"/>
          </p:cNvSpPr>
          <p:nvPr>
            <p:ph type="sldNum" sz="quarter" idx="12"/>
          </p:nvPr>
        </p:nvSpPr>
        <p:spPr/>
        <p:txBody>
          <a:bodyPr/>
          <a:lstStyle/>
          <a:p>
            <a:fld id="{98DC5E68-8E8F-413E-B9EF-039BBE8E841D}" type="slidenum">
              <a:rPr lang="zh-TW" altLang="en-US" smtClean="0"/>
              <a:t>77</a:t>
            </a:fld>
            <a:endParaRPr lang="zh-TW" altLang="en-US"/>
          </a:p>
        </p:txBody>
      </p:sp>
      <p:sp>
        <p:nvSpPr>
          <p:cNvPr id="6" name="橢圓 5"/>
          <p:cNvSpPr/>
          <p:nvPr/>
        </p:nvSpPr>
        <p:spPr>
          <a:xfrm>
            <a:off x="899592" y="4005064"/>
            <a:ext cx="2592288" cy="223224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2615717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78</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612" y="326212"/>
            <a:ext cx="5438775" cy="6505575"/>
          </a:xfrm>
          <a:prstGeom prst="rect">
            <a:avLst/>
          </a:prstGeom>
        </p:spPr>
      </p:pic>
      <p:sp>
        <p:nvSpPr>
          <p:cNvPr id="7" name="橢圓 6"/>
          <p:cNvSpPr/>
          <p:nvPr/>
        </p:nvSpPr>
        <p:spPr>
          <a:xfrm>
            <a:off x="2483769" y="5589240"/>
            <a:ext cx="1944216" cy="62179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5" name="橢圓 4"/>
          <p:cNvSpPr/>
          <p:nvPr/>
        </p:nvSpPr>
        <p:spPr>
          <a:xfrm>
            <a:off x="5292080" y="6211031"/>
            <a:ext cx="1944216" cy="6120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8" name="橢圓 7"/>
          <p:cNvSpPr/>
          <p:nvPr/>
        </p:nvSpPr>
        <p:spPr>
          <a:xfrm>
            <a:off x="3588854" y="326212"/>
            <a:ext cx="2279289" cy="72652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0432735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35696" y="18799"/>
            <a:ext cx="6300700" cy="1143000"/>
          </a:xfrm>
        </p:spPr>
        <p:txBody>
          <a:bodyPr>
            <a:normAutofit fontScale="90000"/>
          </a:bodyPr>
          <a:lstStyle/>
          <a:p>
            <a:r>
              <a:rPr lang="zh-TW" altLang="en-US" dirty="0"/>
              <a:t>創建者 </a:t>
            </a:r>
            <a:r>
              <a:rPr lang="en-US" altLang="zh-TW" dirty="0"/>
              <a:t>:</a:t>
            </a:r>
            <a:r>
              <a:rPr lang="zh-TW" altLang="en-US" dirty="0" smtClean="0"/>
              <a:t>智能合約發布成功</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79</a:t>
            </a:fld>
            <a:endParaRPr lang="zh-TW" altLang="en-US"/>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2" y="1135531"/>
            <a:ext cx="8999984" cy="4907121"/>
          </a:xfrm>
          <a:prstGeom prst="rect">
            <a:avLst/>
          </a:prstGeom>
        </p:spPr>
      </p:pic>
      <p:sp>
        <p:nvSpPr>
          <p:cNvPr id="3" name="橢圓 2"/>
          <p:cNvSpPr/>
          <p:nvPr/>
        </p:nvSpPr>
        <p:spPr>
          <a:xfrm>
            <a:off x="179512" y="1052736"/>
            <a:ext cx="2340260" cy="97406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7" y="2780928"/>
            <a:ext cx="8869381" cy="4773478"/>
          </a:xfrm>
          <a:prstGeom prst="rect">
            <a:avLst/>
          </a:prstGeom>
        </p:spPr>
      </p:pic>
      <p:sp>
        <p:nvSpPr>
          <p:cNvPr id="7" name="橢圓 6"/>
          <p:cNvSpPr/>
          <p:nvPr/>
        </p:nvSpPr>
        <p:spPr>
          <a:xfrm>
            <a:off x="7524328" y="3717032"/>
            <a:ext cx="122413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7524328" y="4822681"/>
            <a:ext cx="122413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p:nvPr/>
        </p:nvCxnSpPr>
        <p:spPr>
          <a:xfrm>
            <a:off x="2267744" y="2026799"/>
            <a:ext cx="4536504" cy="2626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左大括弧 10"/>
          <p:cNvSpPr/>
          <p:nvPr/>
        </p:nvSpPr>
        <p:spPr>
          <a:xfrm>
            <a:off x="6948264" y="3969060"/>
            <a:ext cx="288032" cy="11986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標題 1"/>
          <p:cNvSpPr txBox="1">
            <a:spLocks/>
          </p:cNvSpPr>
          <p:nvPr/>
        </p:nvSpPr>
        <p:spPr>
          <a:xfrm>
            <a:off x="2267744" y="2938328"/>
            <a:ext cx="3995886" cy="1301525"/>
          </a:xfrm>
          <a:prstGeom prst="rect">
            <a:avLst/>
          </a:prstGeom>
        </p:spPr>
        <p:txBody>
          <a:bodyP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智能合約產生 </a:t>
            </a:r>
            <a:endParaRPr lang="en-US" altLang="zh-TW" dirty="0" smtClean="0"/>
          </a:p>
          <a:p>
            <a:r>
              <a:rPr lang="en-US" altLang="zh-TW" dirty="0" smtClean="0">
                <a:solidFill>
                  <a:srgbClr val="FF0000"/>
                </a:solidFill>
              </a:rPr>
              <a:t>Contract Address</a:t>
            </a:r>
            <a:r>
              <a:rPr lang="zh-TW" altLang="en-US" dirty="0" smtClean="0">
                <a:solidFill>
                  <a:srgbClr val="FF0000"/>
                </a:solidFill>
              </a:rPr>
              <a:t>、</a:t>
            </a:r>
            <a:endParaRPr lang="en-US" altLang="zh-TW" dirty="0" smtClean="0">
              <a:solidFill>
                <a:srgbClr val="FF0000"/>
              </a:solidFill>
            </a:endParaRPr>
          </a:p>
          <a:p>
            <a:r>
              <a:rPr lang="en-US" altLang="zh-TW" dirty="0" smtClean="0">
                <a:solidFill>
                  <a:srgbClr val="FF0000"/>
                </a:solidFill>
              </a:rPr>
              <a:t>JSON </a:t>
            </a:r>
            <a:r>
              <a:rPr lang="en-US" altLang="zh-TW" dirty="0">
                <a:solidFill>
                  <a:srgbClr val="FF0000"/>
                </a:solidFill>
              </a:rPr>
              <a:t>Interface</a:t>
            </a:r>
            <a:endParaRPr lang="en-US" altLang="zh-TW" dirty="0"/>
          </a:p>
          <a:p>
            <a:endParaRPr lang="zh-TW" altLang="en-US" dirty="0">
              <a:solidFill>
                <a:srgbClr val="FF0000"/>
              </a:solidFill>
            </a:endParaRPr>
          </a:p>
        </p:txBody>
      </p:sp>
      <p:sp>
        <p:nvSpPr>
          <p:cNvPr id="15" name="矩形 14"/>
          <p:cNvSpPr/>
          <p:nvPr/>
        </p:nvSpPr>
        <p:spPr>
          <a:xfrm>
            <a:off x="95107" y="2636912"/>
            <a:ext cx="8947079" cy="4221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41683" y="548680"/>
            <a:ext cx="535724"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矩形 13"/>
          <p:cNvSpPr/>
          <p:nvPr/>
        </p:nvSpPr>
        <p:spPr>
          <a:xfrm>
            <a:off x="7060612" y="4089846"/>
            <a:ext cx="535724" cy="923330"/>
          </a:xfrm>
          <a:prstGeom prst="rect">
            <a:avLst/>
          </a:prstGeom>
          <a:noFill/>
        </p:spPr>
        <p:txBody>
          <a:bodyPr wrap="none" lIns="91440" tIns="45720" rIns="91440" bIns="45720">
            <a:spAutoFit/>
          </a:bodyPr>
          <a:lstStyle/>
          <a:p>
            <a:pPr algn="ctr"/>
            <a:r>
              <a:rPr lang="en-US" altLang="zh-TW"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a:t>
            </a:r>
            <a:endParaRPr lang="zh-TW" alt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2298780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Bitcoin Hash rate</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a:t>
            </a:fld>
            <a:endParaRPr lang="zh-TW" alt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43590"/>
            <a:ext cx="8229600" cy="383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195736" y="6021288"/>
            <a:ext cx="4383572" cy="369332"/>
          </a:xfrm>
          <a:prstGeom prst="rect">
            <a:avLst/>
          </a:prstGeom>
        </p:spPr>
        <p:txBody>
          <a:bodyPr wrap="none">
            <a:spAutoFit/>
          </a:bodyPr>
          <a:lstStyle/>
          <a:p>
            <a:r>
              <a:rPr lang="en-US" altLang="zh-TW" dirty="0"/>
              <a:t>https://bitcoinwisdom.com/bitcoin/difficulty</a:t>
            </a:r>
            <a:endParaRPr lang="zh-TW" altLang="en-US" dirty="0"/>
          </a:p>
        </p:txBody>
      </p:sp>
      <p:sp>
        <p:nvSpPr>
          <p:cNvPr id="6" name="橢圓 5"/>
          <p:cNvSpPr/>
          <p:nvPr/>
        </p:nvSpPr>
        <p:spPr>
          <a:xfrm>
            <a:off x="787122" y="5085184"/>
            <a:ext cx="360040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050524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創建者 </a:t>
            </a:r>
            <a:r>
              <a:rPr lang="en-US" altLang="zh-TW" dirty="0" smtClean="0"/>
              <a:t>:</a:t>
            </a:r>
            <a:r>
              <a:rPr lang="zh-TW" altLang="en-US" dirty="0" smtClean="0"/>
              <a:t> </a:t>
            </a:r>
            <a:r>
              <a:rPr lang="en-US" altLang="zh-TW" dirty="0" smtClean="0"/>
              <a:t>Watch Smart Contract</a:t>
            </a:r>
            <a:endParaRPr lang="zh-TW" altLang="en-US" dirty="0"/>
          </a:p>
        </p:txBody>
      </p:sp>
      <p:sp>
        <p:nvSpPr>
          <p:cNvPr id="3" name="內容版面配置區 2"/>
          <p:cNvSpPr>
            <a:spLocks noGrp="1"/>
          </p:cNvSpPr>
          <p:nvPr>
            <p:ph idx="1"/>
          </p:nvPr>
        </p:nvSpPr>
        <p:spPr/>
        <p:txBody>
          <a:bodyPr>
            <a:normAutofit/>
          </a:bodyPr>
          <a:lstStyle/>
          <a:p>
            <a:r>
              <a:rPr lang="en-US" altLang="zh-TW" sz="2000" b="1" dirty="0" smtClean="0"/>
              <a:t>Contract Address : </a:t>
            </a:r>
            <a:r>
              <a:rPr lang="en-US" altLang="zh-TW" sz="2000" b="1" dirty="0" smtClean="0">
                <a:solidFill>
                  <a:srgbClr val="FF0000"/>
                </a:solidFill>
              </a:rPr>
              <a:t>0x08e721903770082083B04F24FfDF90523e2EE0f9</a:t>
            </a:r>
          </a:p>
          <a:p>
            <a:endParaRPr lang="en-US" altLang="zh-TW" sz="2000" dirty="0"/>
          </a:p>
          <a:p>
            <a:r>
              <a:rPr lang="en-US" altLang="zh-TW" sz="2000" b="1" dirty="0" smtClean="0"/>
              <a:t>JSON :  </a:t>
            </a:r>
            <a:r>
              <a:rPr lang="en-US" altLang="zh-TW" sz="2000" b="1" dirty="0" smtClean="0">
                <a:solidFill>
                  <a:srgbClr val="FF0000"/>
                </a:solidFill>
              </a:rPr>
              <a:t>[ </a:t>
            </a:r>
            <a:r>
              <a:rPr lang="en-US" altLang="zh-TW" sz="2000" b="1" dirty="0">
                <a:solidFill>
                  <a:srgbClr val="FF0000"/>
                </a:solidFill>
              </a:rPr>
              <a:t>{ "constant": false, "inputs": [], "name": "withdraw", "outputs": [], "payable": false, "</a:t>
            </a:r>
            <a:r>
              <a:rPr lang="en-US" altLang="zh-TW" sz="2000" b="1" dirty="0" err="1">
                <a:solidFill>
                  <a:srgbClr val="FF0000"/>
                </a:solidFill>
              </a:rPr>
              <a:t>stateMutability</a:t>
            </a:r>
            <a:r>
              <a:rPr lang="en-US" altLang="zh-TW" sz="2000" b="1" dirty="0">
                <a:solidFill>
                  <a:srgbClr val="FF0000"/>
                </a:solidFill>
              </a:rPr>
              <a:t>": "</a:t>
            </a:r>
            <a:r>
              <a:rPr lang="en-US" altLang="zh-TW" sz="2000" b="1" dirty="0" err="1">
                <a:solidFill>
                  <a:srgbClr val="FF0000"/>
                </a:solidFill>
              </a:rPr>
              <a:t>nonpayable</a:t>
            </a:r>
            <a:r>
              <a:rPr lang="en-US" altLang="zh-TW" sz="2000" b="1" dirty="0">
                <a:solidFill>
                  <a:srgbClr val="FF0000"/>
                </a:solidFill>
              </a:rPr>
              <a:t>", "type": "function" }, { "inputs": [], "payable": true, "</a:t>
            </a:r>
            <a:r>
              <a:rPr lang="en-US" altLang="zh-TW" sz="2000" b="1" dirty="0" err="1">
                <a:solidFill>
                  <a:srgbClr val="FF0000"/>
                </a:solidFill>
              </a:rPr>
              <a:t>stateMutability</a:t>
            </a:r>
            <a:r>
              <a:rPr lang="en-US" altLang="zh-TW" sz="2000" b="1" dirty="0">
                <a:solidFill>
                  <a:srgbClr val="FF0000"/>
                </a:solidFill>
              </a:rPr>
              <a:t>": "payable", "type": "constructor" }, { "payable": true, "</a:t>
            </a:r>
            <a:r>
              <a:rPr lang="en-US" altLang="zh-TW" sz="2000" b="1" dirty="0" err="1">
                <a:solidFill>
                  <a:srgbClr val="FF0000"/>
                </a:solidFill>
              </a:rPr>
              <a:t>stateMutability</a:t>
            </a:r>
            <a:r>
              <a:rPr lang="en-US" altLang="zh-TW" sz="2000" b="1" dirty="0">
                <a:solidFill>
                  <a:srgbClr val="FF0000"/>
                </a:solidFill>
              </a:rPr>
              <a:t>": "payable", "type": "fallback" } </a:t>
            </a:r>
            <a:r>
              <a:rPr lang="en-US" altLang="zh-TW" sz="2000" b="1" dirty="0" smtClean="0">
                <a:solidFill>
                  <a:srgbClr val="FF0000"/>
                </a:solidFill>
              </a:rPr>
              <a:t>]</a:t>
            </a:r>
          </a:p>
          <a:p>
            <a:endParaRPr lang="en-US" altLang="zh-TW" sz="2000" dirty="0"/>
          </a:p>
          <a:p>
            <a:r>
              <a:rPr lang="zh-TW" altLang="en-US" sz="2000" dirty="0" smtClean="0"/>
              <a:t>使用者取得創建者發布的 </a:t>
            </a:r>
            <a:r>
              <a:rPr lang="en-US" altLang="zh-TW" sz="2000" b="1" dirty="0" smtClean="0">
                <a:solidFill>
                  <a:srgbClr val="FF0000"/>
                </a:solidFill>
              </a:rPr>
              <a:t>Contract Address</a:t>
            </a:r>
            <a:r>
              <a:rPr lang="zh-TW" altLang="en-US" sz="2000" dirty="0" smtClean="0"/>
              <a:t>，及 </a:t>
            </a:r>
            <a:r>
              <a:rPr lang="en-US" altLang="zh-TW" sz="2000" b="1" dirty="0" smtClean="0">
                <a:solidFill>
                  <a:srgbClr val="FF0000"/>
                </a:solidFill>
              </a:rPr>
              <a:t>JSON</a:t>
            </a:r>
            <a:r>
              <a:rPr lang="zh-TW" altLang="en-US" sz="2000" b="1" dirty="0" smtClean="0">
                <a:solidFill>
                  <a:srgbClr val="FF0000"/>
                </a:solidFill>
              </a:rPr>
              <a:t>，就可以執行智能合約。</a:t>
            </a:r>
            <a:endParaRPr lang="zh-TW" altLang="en-US" sz="2000" b="1"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80</a:t>
            </a:fld>
            <a:endParaRPr lang="zh-TW" altLang="en-US"/>
          </a:p>
        </p:txBody>
      </p:sp>
    </p:spTree>
    <p:extLst>
      <p:ext uri="{BB962C8B-B14F-4D97-AF65-F5344CB8AC3E}">
        <p14:creationId xmlns:p14="http://schemas.microsoft.com/office/powerpoint/2010/main" val="40334138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使用者 </a:t>
            </a:r>
            <a:r>
              <a:rPr lang="en-US" altLang="zh-TW" dirty="0"/>
              <a:t>:</a:t>
            </a:r>
            <a:r>
              <a:rPr lang="zh-TW" altLang="en-US" dirty="0"/>
              <a:t> </a:t>
            </a:r>
            <a:r>
              <a:rPr lang="en-US" altLang="zh-TW" dirty="0"/>
              <a:t>Watch Contract</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81</a:t>
            </a:fld>
            <a:endParaRPr lang="zh-TW" altLang="en-US"/>
          </a:p>
        </p:txBody>
      </p:sp>
    </p:spTree>
    <p:extLst>
      <p:ext uri="{BB962C8B-B14F-4D97-AF65-F5344CB8AC3E}">
        <p14:creationId xmlns:p14="http://schemas.microsoft.com/office/powerpoint/2010/main" val="38051911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82</a:t>
            </a:fld>
            <a:endParaRPr lang="zh-TW" altLang="en-US"/>
          </a:p>
        </p:txBody>
      </p:sp>
      <p:sp>
        <p:nvSpPr>
          <p:cNvPr id="5" name="標題 1"/>
          <p:cNvSpPr>
            <a:spLocks noGrp="1"/>
          </p:cNvSpPr>
          <p:nvPr>
            <p:ph type="title"/>
          </p:nvPr>
        </p:nvSpPr>
        <p:spPr/>
        <p:txBody>
          <a:bodyPr/>
          <a:lstStyle/>
          <a:p>
            <a:r>
              <a:rPr lang="zh-TW" altLang="en-US" dirty="0" smtClean="0"/>
              <a:t>使用者 </a:t>
            </a:r>
            <a:r>
              <a:rPr lang="en-US" altLang="zh-TW" dirty="0" smtClean="0"/>
              <a:t>:</a:t>
            </a:r>
            <a:r>
              <a:rPr lang="zh-TW" altLang="en-US" dirty="0" smtClean="0"/>
              <a:t> </a:t>
            </a:r>
            <a:r>
              <a:rPr lang="en-US" altLang="zh-TW" dirty="0" smtClean="0"/>
              <a:t>Watch Contract</a:t>
            </a:r>
            <a:endParaRPr lang="zh-TW" altLang="en-US" dirty="0"/>
          </a:p>
        </p:txBody>
      </p:sp>
      <p:pic>
        <p:nvPicPr>
          <p:cNvPr id="6" name="圖片 5"/>
          <p:cNvPicPr>
            <a:picLocks noChangeAspect="1"/>
          </p:cNvPicPr>
          <p:nvPr/>
        </p:nvPicPr>
        <p:blipFill>
          <a:blip r:embed="rId2"/>
          <a:stretch>
            <a:fillRect/>
          </a:stretch>
        </p:blipFill>
        <p:spPr>
          <a:xfrm>
            <a:off x="0" y="1484784"/>
            <a:ext cx="9144000" cy="4365434"/>
          </a:xfrm>
          <a:prstGeom prst="rect">
            <a:avLst/>
          </a:prstGeom>
        </p:spPr>
      </p:pic>
      <p:sp>
        <p:nvSpPr>
          <p:cNvPr id="7" name="橢圓 6"/>
          <p:cNvSpPr/>
          <p:nvPr/>
        </p:nvSpPr>
        <p:spPr>
          <a:xfrm>
            <a:off x="323528" y="4941168"/>
            <a:ext cx="1656184"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58454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83</a:t>
            </a:fld>
            <a:endParaRPr lang="zh-TW" altLang="en-US"/>
          </a:p>
        </p:txBody>
      </p:sp>
      <p:pic>
        <p:nvPicPr>
          <p:cNvPr id="7" name="圖片 6"/>
          <p:cNvPicPr>
            <a:picLocks noChangeAspect="1"/>
          </p:cNvPicPr>
          <p:nvPr/>
        </p:nvPicPr>
        <p:blipFill>
          <a:blip r:embed="rId2"/>
          <a:stretch>
            <a:fillRect/>
          </a:stretch>
        </p:blipFill>
        <p:spPr>
          <a:xfrm>
            <a:off x="2051720" y="1484784"/>
            <a:ext cx="4374486" cy="5358502"/>
          </a:xfrm>
          <a:prstGeom prst="rect">
            <a:avLst/>
          </a:prstGeom>
        </p:spPr>
      </p:pic>
      <p:sp>
        <p:nvSpPr>
          <p:cNvPr id="8" name="標題 1"/>
          <p:cNvSpPr txBox="1">
            <a:spLocks/>
          </p:cNvSpPr>
          <p:nvPr/>
        </p:nvSpPr>
        <p:spPr>
          <a:xfrm>
            <a:off x="467544" y="18864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使用者 </a:t>
            </a:r>
            <a:r>
              <a:rPr lang="en-US" altLang="zh-TW" dirty="0" smtClean="0"/>
              <a:t>:</a:t>
            </a:r>
            <a:r>
              <a:rPr lang="zh-TW" altLang="en-US" dirty="0" smtClean="0"/>
              <a:t> </a:t>
            </a:r>
            <a:r>
              <a:rPr lang="en-US" altLang="zh-TW" dirty="0" smtClean="0"/>
              <a:t>Watch Contract</a:t>
            </a:r>
            <a:endParaRPr lang="zh-TW" altLang="en-US" dirty="0"/>
          </a:p>
        </p:txBody>
      </p:sp>
      <p:sp>
        <p:nvSpPr>
          <p:cNvPr id="9" name="橢圓 8"/>
          <p:cNvSpPr/>
          <p:nvPr/>
        </p:nvSpPr>
        <p:spPr>
          <a:xfrm>
            <a:off x="3419872" y="2492896"/>
            <a:ext cx="1656184"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2411760" y="4077072"/>
            <a:ext cx="3600400" cy="2592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27901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84</a:t>
            </a:fld>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30" y="1288504"/>
            <a:ext cx="8873970" cy="4732784"/>
          </a:xfrm>
          <a:prstGeom prst="rect">
            <a:avLst/>
          </a:prstGeom>
        </p:spPr>
      </p:pic>
      <p:sp>
        <p:nvSpPr>
          <p:cNvPr id="5" name="橢圓 4"/>
          <p:cNvSpPr/>
          <p:nvPr/>
        </p:nvSpPr>
        <p:spPr>
          <a:xfrm>
            <a:off x="5940152" y="5031178"/>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使用者 </a:t>
            </a:r>
            <a:r>
              <a:rPr lang="en-US" altLang="zh-TW" dirty="0" smtClean="0"/>
              <a:t>:</a:t>
            </a:r>
            <a:r>
              <a:rPr lang="zh-TW" altLang="en-US" dirty="0" smtClean="0"/>
              <a:t> </a:t>
            </a:r>
            <a:r>
              <a:rPr lang="en-US" altLang="zh-TW" dirty="0" smtClean="0"/>
              <a:t>Watch Contract</a:t>
            </a:r>
            <a:endParaRPr lang="zh-TW" altLang="en-US" dirty="0"/>
          </a:p>
        </p:txBody>
      </p:sp>
    </p:spTree>
    <p:extLst>
      <p:ext uri="{BB962C8B-B14F-4D97-AF65-F5344CB8AC3E}">
        <p14:creationId xmlns:p14="http://schemas.microsoft.com/office/powerpoint/2010/main" val="19591736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85</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60648"/>
            <a:ext cx="5495925" cy="6429375"/>
          </a:xfrm>
          <a:prstGeom prst="rect">
            <a:avLst/>
          </a:prstGeom>
        </p:spPr>
      </p:pic>
      <p:sp>
        <p:nvSpPr>
          <p:cNvPr id="4" name="橢圓 3"/>
          <p:cNvSpPr/>
          <p:nvPr/>
        </p:nvSpPr>
        <p:spPr>
          <a:xfrm>
            <a:off x="5364088" y="5987945"/>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2699792" y="5438267"/>
            <a:ext cx="1440160"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3143498" y="206642"/>
            <a:ext cx="2652638" cy="70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05238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8DC5E68-8E8F-413E-B9EF-039BBE8E841D}" type="slidenum">
              <a:rPr lang="zh-TW" altLang="en-US" smtClean="0"/>
              <a:t>86</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97993"/>
            <a:ext cx="8317803" cy="4165798"/>
          </a:xfrm>
          <a:prstGeom prst="rect">
            <a:avLst/>
          </a:prstGeom>
        </p:spPr>
      </p:pic>
      <p:sp>
        <p:nvSpPr>
          <p:cNvPr id="7" name="橢圓 6"/>
          <p:cNvSpPr/>
          <p:nvPr/>
        </p:nvSpPr>
        <p:spPr>
          <a:xfrm>
            <a:off x="683568" y="3068960"/>
            <a:ext cx="2808312" cy="86409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標題 1"/>
          <p:cNvSpPr txBox="1">
            <a:spLocks/>
          </p:cNvSpPr>
          <p:nvPr/>
        </p:nvSpPr>
        <p:spPr>
          <a:xfrm>
            <a:off x="1403648" y="641301"/>
            <a:ext cx="662473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dirty="0" smtClean="0"/>
              <a:t>執行智能合約成功</a:t>
            </a:r>
            <a:endParaRPr lang="zh-TW" altLang="en-US" dirty="0"/>
          </a:p>
        </p:txBody>
      </p:sp>
    </p:spTree>
    <p:extLst>
      <p:ext uri="{BB962C8B-B14F-4D97-AF65-F5344CB8AC3E}">
        <p14:creationId xmlns:p14="http://schemas.microsoft.com/office/powerpoint/2010/main" val="24474544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98DC5E68-8E8F-413E-B9EF-039BBE8E841D}" type="slidenum">
              <a:rPr lang="zh-TW" altLang="en-US" smtClean="0"/>
              <a:t>87</a:t>
            </a:fld>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00" y="1196752"/>
            <a:ext cx="8670901" cy="4411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047575" y="5998963"/>
            <a:ext cx="2886752" cy="369332"/>
          </a:xfrm>
          <a:prstGeom prst="rect">
            <a:avLst/>
          </a:prstGeom>
        </p:spPr>
        <p:txBody>
          <a:bodyPr wrap="none">
            <a:spAutoFit/>
          </a:bodyPr>
          <a:lstStyle/>
          <a:p>
            <a:r>
              <a:rPr lang="en-US" altLang="zh-TW" dirty="0"/>
              <a:t>https://rinkeby.etherscan.io/</a:t>
            </a:r>
            <a:endParaRPr lang="zh-TW" altLang="en-US" dirty="0"/>
          </a:p>
        </p:txBody>
      </p:sp>
      <p:sp>
        <p:nvSpPr>
          <p:cNvPr id="5" name="標題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dirty="0" err="1" smtClean="0"/>
              <a:t>Etherscan</a:t>
            </a:r>
            <a:r>
              <a:rPr lang="zh-TW" altLang="en-US" dirty="0" smtClean="0"/>
              <a:t> </a:t>
            </a:r>
            <a:r>
              <a:rPr lang="en-US" altLang="zh-TW" dirty="0" smtClean="0"/>
              <a:t>:</a:t>
            </a:r>
            <a:r>
              <a:rPr lang="zh-TW" altLang="en-US" dirty="0" smtClean="0"/>
              <a:t> 透過</a:t>
            </a:r>
            <a:r>
              <a:rPr lang="en-US" altLang="zh-TW" dirty="0" smtClean="0"/>
              <a:t>API</a:t>
            </a:r>
            <a:r>
              <a:rPr lang="zh-TW" altLang="en-US" dirty="0" smtClean="0"/>
              <a:t>使用網頁查詢</a:t>
            </a:r>
            <a:endParaRPr lang="zh-TW" altLang="en-US" dirty="0"/>
          </a:p>
        </p:txBody>
      </p:sp>
    </p:spTree>
    <p:extLst>
      <p:ext uri="{BB962C8B-B14F-4D97-AF65-F5344CB8AC3E}">
        <p14:creationId xmlns:p14="http://schemas.microsoft.com/office/powerpoint/2010/main" val="31416475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8" y="1628800"/>
            <a:ext cx="8900559" cy="4760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1"/>
          <p:cNvSpPr>
            <a:spLocks noGrp="1"/>
          </p:cNvSpPr>
          <p:nvPr>
            <p:ph type="title"/>
          </p:nvPr>
        </p:nvSpPr>
        <p:spPr>
          <a:xfrm>
            <a:off x="457200" y="274638"/>
            <a:ext cx="8229600" cy="1143000"/>
          </a:xfrm>
        </p:spPr>
        <p:txBody>
          <a:bodyPr/>
          <a:lstStyle/>
          <a:p>
            <a:r>
              <a:rPr lang="en-US" altLang="zh-TW" dirty="0" err="1" smtClean="0"/>
              <a:t>Etherscan</a:t>
            </a:r>
            <a:r>
              <a:rPr lang="zh-TW" altLang="en-US" dirty="0" smtClean="0"/>
              <a:t> </a:t>
            </a:r>
            <a:r>
              <a:rPr lang="en-US" altLang="zh-TW" dirty="0" smtClean="0"/>
              <a:t>:</a:t>
            </a:r>
            <a:r>
              <a:rPr lang="zh-TW" altLang="en-US" dirty="0" smtClean="0"/>
              <a:t> 查詢交易內容</a:t>
            </a:r>
            <a:endParaRPr lang="zh-TW" altLang="en-US" dirty="0"/>
          </a:p>
        </p:txBody>
      </p:sp>
      <p:sp>
        <p:nvSpPr>
          <p:cNvPr id="6" name="投影片編號版面配置區 5"/>
          <p:cNvSpPr>
            <a:spLocks noGrp="1"/>
          </p:cNvSpPr>
          <p:nvPr>
            <p:ph type="sldNum" sz="quarter" idx="12"/>
          </p:nvPr>
        </p:nvSpPr>
        <p:spPr/>
        <p:txBody>
          <a:bodyPr/>
          <a:lstStyle/>
          <a:p>
            <a:fld id="{98DC5E68-8E8F-413E-B9EF-039BBE8E841D}" type="slidenum">
              <a:rPr lang="zh-TW" altLang="en-US" smtClean="0"/>
              <a:t>88</a:t>
            </a:fld>
            <a:endParaRPr lang="zh-TW" altLang="en-US"/>
          </a:p>
        </p:txBody>
      </p:sp>
    </p:spTree>
    <p:extLst>
      <p:ext uri="{BB962C8B-B14F-4D97-AF65-F5344CB8AC3E}">
        <p14:creationId xmlns:p14="http://schemas.microsoft.com/office/powerpoint/2010/main" val="1454184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400" b="1" dirty="0" smtClean="0">
                <a:effectLst/>
              </a:rPr>
              <a:t>Account</a:t>
            </a:r>
            <a:r>
              <a:rPr lang="en-US" altLang="zh-TW" sz="2400" b="1" dirty="0" smtClean="0">
                <a:solidFill>
                  <a:srgbClr val="FF0000"/>
                </a:solidFill>
                <a:effectLst/>
              </a:rPr>
              <a:t>  </a:t>
            </a:r>
            <a:r>
              <a:rPr lang="en-US" altLang="zh-TW" sz="2400" b="1" u="sng" dirty="0">
                <a:solidFill>
                  <a:srgbClr val="FF0000"/>
                </a:solidFill>
              </a:rPr>
              <a:t>0xFBdaF1f76617B879714f3b1a227E661f416a6f03</a:t>
            </a:r>
            <a:endParaRPr lang="zh-TW" altLang="en-US" sz="2400" u="sng" dirty="0">
              <a:solidFill>
                <a:srgbClr val="FF0000"/>
              </a:solidFill>
            </a:endParaRPr>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41" y="1556792"/>
            <a:ext cx="8043986" cy="424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投影片編號版面配置區 4"/>
          <p:cNvSpPr>
            <a:spLocks noGrp="1"/>
          </p:cNvSpPr>
          <p:nvPr>
            <p:ph type="sldNum" sz="quarter" idx="12"/>
          </p:nvPr>
        </p:nvSpPr>
        <p:spPr/>
        <p:txBody>
          <a:bodyPr/>
          <a:lstStyle/>
          <a:p>
            <a:fld id="{98DC5E68-8E8F-413E-B9EF-039BBE8E841D}" type="slidenum">
              <a:rPr lang="zh-TW" altLang="en-US" smtClean="0"/>
              <a:t>89</a:t>
            </a:fld>
            <a:endParaRPr lang="zh-TW" altLang="en-US"/>
          </a:p>
        </p:txBody>
      </p:sp>
    </p:spTree>
    <p:extLst>
      <p:ext uri="{BB962C8B-B14F-4D97-AF65-F5344CB8AC3E}">
        <p14:creationId xmlns:p14="http://schemas.microsoft.com/office/powerpoint/2010/main" val="687817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挖礦算力計算器 </a:t>
            </a:r>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9</a:t>
            </a:fld>
            <a:endParaRPr lang="zh-TW" altLang="en-US"/>
          </a:p>
        </p:txBody>
      </p:sp>
      <p:pic>
        <p:nvPicPr>
          <p:cNvPr id="2050" name="Picture 2" descr="C:\Users\user\Desktop\中興統計0927\算力Bitcoin07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032" y="1313533"/>
            <a:ext cx="7019925" cy="52482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07704" y="6377143"/>
            <a:ext cx="5679737" cy="369332"/>
          </a:xfrm>
          <a:prstGeom prst="rect">
            <a:avLst/>
          </a:prstGeom>
        </p:spPr>
        <p:txBody>
          <a:bodyPr wrap="square">
            <a:spAutoFit/>
          </a:bodyPr>
          <a:lstStyle/>
          <a:p>
            <a:r>
              <a:rPr lang="en-US" altLang="zh-TW" dirty="0"/>
              <a:t>http://www.bitcoin-tw.com/btc-per-ghash.html</a:t>
            </a:r>
            <a:endParaRPr lang="zh-TW" altLang="en-US" dirty="0"/>
          </a:p>
        </p:txBody>
      </p:sp>
      <p:sp>
        <p:nvSpPr>
          <p:cNvPr id="7" name="橢圓 6"/>
          <p:cNvSpPr/>
          <p:nvPr/>
        </p:nvSpPr>
        <p:spPr>
          <a:xfrm>
            <a:off x="3059832" y="4869160"/>
            <a:ext cx="151216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91011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7325" y="17760"/>
            <a:ext cx="8229600" cy="1143000"/>
          </a:xfrm>
        </p:spPr>
        <p:txBody>
          <a:bodyPr>
            <a:normAutofit fontScale="90000"/>
          </a:bodyPr>
          <a:lstStyle/>
          <a:p>
            <a:r>
              <a:rPr lang="en-US" altLang="zh-TW" b="1" dirty="0" smtClean="0">
                <a:effectLst/>
              </a:rPr>
              <a:t> </a:t>
            </a:r>
            <a:br>
              <a:rPr lang="en-US" altLang="zh-TW" b="1" dirty="0" smtClean="0">
                <a:effectLst/>
              </a:rPr>
            </a:br>
            <a:r>
              <a:rPr lang="en-US" altLang="zh-TW" sz="2700" b="1" dirty="0" smtClean="0">
                <a:effectLst/>
              </a:rPr>
              <a:t>Contract  </a:t>
            </a:r>
            <a:r>
              <a:rPr lang="en-US" altLang="zh-TW" sz="2700" b="1" u="sng" dirty="0">
                <a:solidFill>
                  <a:srgbClr val="FF0000"/>
                </a:solidFill>
              </a:rPr>
              <a:t>0x65F69D82Ed403adE1478f563957C22b1a7B03A81</a:t>
            </a:r>
            <a:endParaRPr lang="zh-TW" altLang="en-US" sz="2700" u="sng" dirty="0">
              <a:solidFill>
                <a:srgbClr val="FF0000"/>
              </a:solidFill>
            </a:endParaRPr>
          </a:p>
        </p:txBody>
      </p:sp>
      <p:sp>
        <p:nvSpPr>
          <p:cNvPr id="3" name="內容版面配置區 2"/>
          <p:cNvSpPr>
            <a:spLocks noGrp="1"/>
          </p:cNvSpPr>
          <p:nvPr>
            <p:ph idx="1"/>
          </p:nvPr>
        </p:nvSpPr>
        <p:spPr/>
        <p:txBody>
          <a:bodyPr/>
          <a:lstStyle/>
          <a:p>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567413"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投影片編號版面配置區 4"/>
          <p:cNvSpPr>
            <a:spLocks noGrp="1"/>
          </p:cNvSpPr>
          <p:nvPr>
            <p:ph type="sldNum" sz="quarter" idx="12"/>
          </p:nvPr>
        </p:nvSpPr>
        <p:spPr/>
        <p:txBody>
          <a:bodyPr/>
          <a:lstStyle/>
          <a:p>
            <a:fld id="{98DC5E68-8E8F-413E-B9EF-039BBE8E841D}" type="slidenum">
              <a:rPr lang="zh-TW" altLang="en-US" smtClean="0"/>
              <a:t>90</a:t>
            </a:fld>
            <a:endParaRPr lang="zh-TW" altLang="en-US"/>
          </a:p>
        </p:txBody>
      </p:sp>
    </p:spTree>
    <p:extLst>
      <p:ext uri="{BB962C8B-B14F-4D97-AF65-F5344CB8AC3E}">
        <p14:creationId xmlns:p14="http://schemas.microsoft.com/office/powerpoint/2010/main" val="21879786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待解</a:t>
            </a:r>
            <a:r>
              <a:rPr lang="zh-TW" altLang="en-US" dirty="0" smtClean="0"/>
              <a:t>問題與未來推廣</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91</a:t>
            </a:fld>
            <a:endParaRPr lang="zh-TW" altLang="en-US"/>
          </a:p>
        </p:txBody>
      </p:sp>
    </p:spTree>
    <p:extLst>
      <p:ext uri="{BB962C8B-B14F-4D97-AF65-F5344CB8AC3E}">
        <p14:creationId xmlns:p14="http://schemas.microsoft.com/office/powerpoint/2010/main" val="38047803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待解問題</a:t>
            </a:r>
            <a:endParaRPr lang="zh-TW" altLang="en-US" dirty="0"/>
          </a:p>
        </p:txBody>
      </p:sp>
      <p:sp>
        <p:nvSpPr>
          <p:cNvPr id="3" name="內容版面配置區 2"/>
          <p:cNvSpPr>
            <a:spLocks noGrp="1"/>
          </p:cNvSpPr>
          <p:nvPr>
            <p:ph idx="1"/>
          </p:nvPr>
        </p:nvSpPr>
        <p:spPr>
          <a:xfrm>
            <a:off x="457200" y="1600200"/>
            <a:ext cx="8507288" cy="4781128"/>
          </a:xfrm>
        </p:spPr>
        <p:txBody>
          <a:bodyPr>
            <a:normAutofit fontScale="70000" lnSpcReduction="20000"/>
          </a:bodyPr>
          <a:lstStyle/>
          <a:p>
            <a:r>
              <a:rPr lang="en-US" altLang="zh-TW" dirty="0" smtClean="0"/>
              <a:t>Moodle</a:t>
            </a:r>
            <a:r>
              <a:rPr lang="zh-TW" altLang="en-US" dirty="0"/>
              <a:t>、</a:t>
            </a:r>
            <a:r>
              <a:rPr lang="en-US" altLang="zh-TW" dirty="0" err="1" smtClean="0"/>
              <a:t>Moocs</a:t>
            </a:r>
            <a:r>
              <a:rPr lang="zh-TW" altLang="en-US" dirty="0"/>
              <a:t> </a:t>
            </a:r>
            <a:r>
              <a:rPr lang="zh-TW" altLang="en-US" dirty="0" smtClean="0"/>
              <a:t>結合 </a:t>
            </a:r>
            <a:r>
              <a:rPr lang="en-US" altLang="zh-TW" dirty="0" err="1" smtClean="0"/>
              <a:t>Ethereum</a:t>
            </a:r>
            <a:r>
              <a:rPr lang="zh-TW" altLang="en-US" dirty="0" smtClean="0"/>
              <a:t> 將具有保護</a:t>
            </a:r>
            <a:r>
              <a:rPr lang="zh-TW" altLang="en-US" dirty="0"/>
              <a:t>個人隱私，資訊透明的功能</a:t>
            </a:r>
            <a:r>
              <a:rPr lang="zh-TW" altLang="en-US" dirty="0" smtClean="0"/>
              <a:t>，但雙方協調軟體</a:t>
            </a:r>
            <a:r>
              <a:rPr lang="en-US" altLang="zh-TW" dirty="0" smtClean="0"/>
              <a:t>API</a:t>
            </a:r>
            <a:r>
              <a:rPr lang="zh-TW" altLang="en-US" dirty="0" smtClean="0"/>
              <a:t>仍需改善。</a:t>
            </a:r>
            <a:endParaRPr lang="en-US" altLang="zh-TW" dirty="0" smtClean="0"/>
          </a:p>
          <a:p>
            <a:endParaRPr lang="zh-TW" altLang="en-US" dirty="0"/>
          </a:p>
          <a:p>
            <a:r>
              <a:rPr lang="en-US" altLang="zh-TW" dirty="0" err="1" smtClean="0"/>
              <a:t>Ethereum</a:t>
            </a:r>
            <a:r>
              <a:rPr lang="zh-TW" altLang="en-US" dirty="0"/>
              <a:t>為</a:t>
            </a:r>
            <a:r>
              <a:rPr lang="zh-TW" altLang="en-US" b="1" dirty="0" smtClean="0">
                <a:solidFill>
                  <a:srgbClr val="FF0000"/>
                </a:solidFill>
              </a:rPr>
              <a:t>圖靈完備平台、具有腳本語言</a:t>
            </a:r>
            <a:r>
              <a:rPr lang="en-US" altLang="zh-TW" dirty="0"/>
              <a:t>Solidity </a:t>
            </a:r>
            <a:r>
              <a:rPr lang="zh-TW" altLang="en-US" dirty="0" smtClean="0"/>
              <a:t>，但交易確認需依靠礦工及獎勵。</a:t>
            </a:r>
            <a:endParaRPr lang="en-US" altLang="zh-TW" dirty="0" smtClean="0"/>
          </a:p>
          <a:p>
            <a:endParaRPr lang="en-US" altLang="zh-TW" dirty="0" smtClean="0"/>
          </a:p>
          <a:p>
            <a:r>
              <a:rPr lang="en-US" altLang="zh-TW" dirty="0" smtClean="0"/>
              <a:t>IOTA</a:t>
            </a:r>
            <a:r>
              <a:rPr lang="zh-TW" altLang="en-US" dirty="0" smtClean="0"/>
              <a:t>擁有</a:t>
            </a:r>
            <a:r>
              <a:rPr lang="zh-TW" altLang="en-US" b="1" dirty="0" smtClean="0">
                <a:solidFill>
                  <a:srgbClr val="FF0000"/>
                </a:solidFill>
              </a:rPr>
              <a:t>不用挖擴</a:t>
            </a:r>
            <a:r>
              <a:rPr lang="zh-TW" altLang="en-US" dirty="0" smtClean="0"/>
              <a:t>分散式帳本 </a:t>
            </a:r>
            <a:r>
              <a:rPr lang="en-US" altLang="zh-TW" dirty="0" smtClean="0"/>
              <a:t>Tangle</a:t>
            </a:r>
            <a:r>
              <a:rPr lang="zh-TW" altLang="en-US" dirty="0" smtClean="0"/>
              <a:t>技術。但，因不具備圖靈完備的功能，所以暫時不能執行智能合約</a:t>
            </a:r>
            <a:r>
              <a:rPr lang="zh-TW" altLang="en-US" dirty="0" smtClean="0"/>
              <a:t>。</a:t>
            </a:r>
            <a:endParaRPr lang="en-US" altLang="zh-TW" dirty="0" smtClean="0"/>
          </a:p>
          <a:p>
            <a:endParaRPr lang="en-US" altLang="zh-TW" b="1" dirty="0" smtClean="0">
              <a:solidFill>
                <a:srgbClr val="FF0000"/>
              </a:solidFill>
              <a:effectLst>
                <a:outerShdw blurRad="38100" dist="38100" dir="2700000" algn="tl">
                  <a:srgbClr val="000000">
                    <a:alpha val="43137"/>
                  </a:srgbClr>
                </a:outerShdw>
              </a:effectLst>
            </a:endParaRPr>
          </a:p>
          <a:p>
            <a:r>
              <a:rPr lang="zh-TW" altLang="en-US" b="1" dirty="0" smtClean="0">
                <a:solidFill>
                  <a:srgbClr val="FF0000"/>
                </a:solidFill>
                <a:effectLst>
                  <a:outerShdw blurRad="38100" dist="38100" dir="2700000" algn="tl">
                    <a:srgbClr val="000000">
                      <a:alpha val="43137"/>
                    </a:srgbClr>
                  </a:outerShdw>
                </a:effectLst>
              </a:rPr>
              <a:t>未來重點 </a:t>
            </a:r>
            <a:r>
              <a:rPr lang="en-US" altLang="zh-TW" b="1" dirty="0" smtClean="0">
                <a:solidFill>
                  <a:srgbClr val="FF0000"/>
                </a:solidFill>
              </a:rPr>
              <a:t>:</a:t>
            </a:r>
            <a:r>
              <a:rPr lang="zh-TW" altLang="en-US" b="1" dirty="0" smtClean="0">
                <a:solidFill>
                  <a:srgbClr val="FF0000"/>
                </a:solidFill>
              </a:rPr>
              <a:t> </a:t>
            </a:r>
            <a:r>
              <a:rPr lang="zh-TW" altLang="en-US" b="1" dirty="0" smtClean="0">
                <a:solidFill>
                  <a:srgbClr val="FF0000"/>
                </a:solidFill>
              </a:rPr>
              <a:t>創造</a:t>
            </a:r>
            <a:r>
              <a:rPr lang="en-US" altLang="zh-TW" b="1" dirty="0" smtClean="0">
                <a:solidFill>
                  <a:srgbClr val="FF0000"/>
                </a:solidFill>
              </a:rPr>
              <a:t>(</a:t>
            </a:r>
            <a:r>
              <a:rPr lang="zh-TW" altLang="en-US" b="1" dirty="0" smtClean="0">
                <a:solidFill>
                  <a:srgbClr val="FF0000"/>
                </a:solidFill>
              </a:rPr>
              <a:t>或使用</a:t>
            </a:r>
            <a:r>
              <a:rPr lang="en-US" altLang="zh-TW" b="1" dirty="0" smtClean="0">
                <a:solidFill>
                  <a:srgbClr val="FF0000"/>
                </a:solidFill>
              </a:rPr>
              <a:t>)</a:t>
            </a:r>
            <a:r>
              <a:rPr lang="zh-TW" altLang="en-US" b="1" dirty="0" smtClean="0">
                <a:solidFill>
                  <a:srgbClr val="FF0000"/>
                </a:solidFill>
              </a:rPr>
              <a:t>一個不用</a:t>
            </a:r>
            <a:r>
              <a:rPr lang="zh-TW" altLang="en-US" b="1" dirty="0" smtClean="0">
                <a:solidFill>
                  <a:srgbClr val="FF0000"/>
                </a:solidFill>
              </a:rPr>
              <a:t>挖擴的區塊鏈平台，並擁有能執行智能合約的</a:t>
            </a:r>
            <a:r>
              <a:rPr lang="zh-TW" altLang="en-US" b="1" dirty="0">
                <a:solidFill>
                  <a:srgbClr val="FF0000"/>
                </a:solidFill>
              </a:rPr>
              <a:t>功能</a:t>
            </a:r>
            <a:r>
              <a:rPr lang="zh-TW" altLang="en-US" dirty="0" smtClean="0"/>
              <a:t>，</a:t>
            </a:r>
            <a:r>
              <a:rPr lang="zh-TW" altLang="en-US" dirty="0"/>
              <a:t>將</a:t>
            </a:r>
            <a:r>
              <a:rPr lang="zh-TW" altLang="en-US" dirty="0" smtClean="0"/>
              <a:t>可成為紀錄學習歷程最佳工具，</a:t>
            </a:r>
            <a:r>
              <a:rPr lang="zh-TW" altLang="en-US" dirty="0"/>
              <a:t>進而促成人工智慧大</a:t>
            </a:r>
            <a:r>
              <a:rPr lang="zh-TW" altLang="en-US" dirty="0" smtClean="0"/>
              <a:t>數據分析自動化。</a:t>
            </a:r>
            <a:r>
              <a:rPr lang="en-US" altLang="zh-TW" b="1" dirty="0" smtClean="0">
                <a:solidFill>
                  <a:srgbClr val="FF0000"/>
                </a:solidFill>
              </a:rPr>
              <a:t>(</a:t>
            </a:r>
            <a:r>
              <a:rPr lang="zh-TW" altLang="en-US" b="1" dirty="0" smtClean="0">
                <a:solidFill>
                  <a:srgbClr val="FF0000"/>
                </a:solidFill>
              </a:rPr>
              <a:t>類似 </a:t>
            </a:r>
            <a:r>
              <a:rPr lang="en-US" altLang="zh-TW" b="1" dirty="0" smtClean="0">
                <a:solidFill>
                  <a:srgbClr val="FF0000"/>
                </a:solidFill>
              </a:rPr>
              <a:t>:</a:t>
            </a:r>
            <a:r>
              <a:rPr lang="zh-TW" altLang="en-US" b="1" dirty="0" smtClean="0">
                <a:solidFill>
                  <a:srgbClr val="FF0000"/>
                </a:solidFill>
              </a:rPr>
              <a:t> </a:t>
            </a:r>
            <a:r>
              <a:rPr lang="en-US" altLang="zh-TW" b="1" dirty="0" err="1" smtClean="0">
                <a:solidFill>
                  <a:srgbClr val="FF0000"/>
                </a:solidFill>
              </a:rPr>
              <a:t>Hyperledger</a:t>
            </a:r>
            <a:r>
              <a:rPr lang="en-US" altLang="zh-TW" b="1" dirty="0">
                <a:solidFill>
                  <a:srgbClr val="FF0000"/>
                </a:solidFill>
              </a:rPr>
              <a:t>) </a:t>
            </a:r>
            <a:r>
              <a:rPr lang="en-US" altLang="zh-TW" b="1" u="sng" dirty="0">
                <a:solidFill>
                  <a:schemeClr val="tx2">
                    <a:lumMod val="75000"/>
                  </a:schemeClr>
                </a:solidFill>
                <a:effectLst>
                  <a:outerShdw blurRad="38100" dist="38100" dir="2700000" algn="tl">
                    <a:srgbClr val="000000">
                      <a:alpha val="43137"/>
                    </a:srgbClr>
                  </a:outerShdw>
                </a:effectLst>
              </a:rPr>
              <a:t>(</a:t>
            </a:r>
            <a:r>
              <a:rPr lang="zh-TW" altLang="en-US" b="1" u="sng" dirty="0" smtClean="0">
                <a:solidFill>
                  <a:schemeClr val="tx2">
                    <a:lumMod val="75000"/>
                  </a:schemeClr>
                </a:solidFill>
                <a:effectLst>
                  <a:outerShdw blurRad="38100" dist="38100" dir="2700000" algn="tl">
                    <a:srgbClr val="000000">
                      <a:alpha val="43137"/>
                    </a:srgbClr>
                  </a:outerShdw>
                </a:effectLst>
              </a:rPr>
              <a:t>影片</a:t>
            </a:r>
            <a:r>
              <a:rPr lang="en-US" altLang="zh-TW" b="1" u="sng" dirty="0" smtClean="0">
                <a:solidFill>
                  <a:schemeClr val="tx2">
                    <a:lumMod val="75000"/>
                  </a:schemeClr>
                </a:solidFill>
                <a:effectLst>
                  <a:outerShdw blurRad="38100" dist="38100" dir="2700000" algn="tl">
                    <a:srgbClr val="000000">
                      <a:alpha val="43137"/>
                    </a:srgbClr>
                  </a:outerShdw>
                </a:effectLst>
              </a:rPr>
              <a:t>4)</a:t>
            </a:r>
          </a:p>
          <a:p>
            <a:endParaRPr lang="en-US" altLang="zh-TW" dirty="0" smtClean="0"/>
          </a:p>
          <a:p>
            <a:r>
              <a:rPr lang="zh-TW" altLang="en-US" dirty="0" smtClean="0"/>
              <a:t>期待大家參與，讓這概念技術可以獲得真正突破。</a:t>
            </a:r>
            <a:r>
              <a:rPr lang="en-US" altLang="zh-TW" dirty="0" smtClean="0"/>
              <a:t>(</a:t>
            </a:r>
            <a:r>
              <a:rPr lang="zh-TW" altLang="en-US" b="1" dirty="0">
                <a:solidFill>
                  <a:srgbClr val="FF0000"/>
                </a:solidFill>
              </a:rPr>
              <a:t>截至目前已經提供</a:t>
            </a:r>
            <a:r>
              <a:rPr lang="zh-TW" altLang="en-US" b="1" dirty="0" smtClean="0">
                <a:solidFill>
                  <a:srgbClr val="FF0000"/>
                </a:solidFill>
              </a:rPr>
              <a:t>超過 </a:t>
            </a:r>
            <a:r>
              <a:rPr lang="en-US" altLang="zh-TW" b="1" dirty="0" smtClean="0">
                <a:solidFill>
                  <a:srgbClr val="FF0000"/>
                </a:solidFill>
              </a:rPr>
              <a:t>50</a:t>
            </a:r>
            <a:r>
              <a:rPr lang="zh-TW" altLang="en-US" b="1" dirty="0" smtClean="0">
                <a:solidFill>
                  <a:srgbClr val="FF0000"/>
                </a:solidFill>
              </a:rPr>
              <a:t> 顆</a:t>
            </a:r>
            <a:r>
              <a:rPr lang="zh-TW" altLang="en-US" b="1" dirty="0">
                <a:solidFill>
                  <a:srgbClr val="FF0000"/>
                </a:solidFill>
              </a:rPr>
              <a:t>測試</a:t>
            </a:r>
            <a:r>
              <a:rPr lang="zh-TW" altLang="en-US" b="1" dirty="0" smtClean="0">
                <a:solidFill>
                  <a:srgbClr val="FF0000"/>
                </a:solidFill>
              </a:rPr>
              <a:t>用以太幣  </a:t>
            </a:r>
            <a:r>
              <a:rPr lang="en-US" altLang="zh-TW" b="1" dirty="0" smtClean="0">
                <a:solidFill>
                  <a:srgbClr val="FF0000"/>
                </a:solidFill>
              </a:rPr>
              <a:t>ETH</a:t>
            </a:r>
            <a:r>
              <a:rPr lang="zh-TW" altLang="en-US" b="1" dirty="0" smtClean="0">
                <a:solidFill>
                  <a:srgbClr val="FF0000"/>
                </a:solidFill>
              </a:rPr>
              <a:t> 供</a:t>
            </a:r>
            <a:r>
              <a:rPr lang="zh-TW" altLang="en-US" b="1" dirty="0">
                <a:solidFill>
                  <a:srgbClr val="FF0000"/>
                </a:solidFill>
              </a:rPr>
              <a:t>有興趣的夥伴測試</a:t>
            </a:r>
            <a:r>
              <a:rPr lang="en-US" altLang="zh-TW" dirty="0"/>
              <a:t>)</a:t>
            </a:r>
            <a:endParaRPr lang="en-US" altLang="zh-TW" dirty="0" smtClean="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92</a:t>
            </a:fld>
            <a:endParaRPr lang="zh-TW" altLang="en-US"/>
          </a:p>
        </p:txBody>
      </p:sp>
    </p:spTree>
    <p:extLst>
      <p:ext uri="{BB962C8B-B14F-4D97-AF65-F5344CB8AC3E}">
        <p14:creationId xmlns:p14="http://schemas.microsoft.com/office/powerpoint/2010/main" val="15020786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智能合約的戰場</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err="1" smtClean="0"/>
              <a:t>Hyperledger</a:t>
            </a:r>
            <a:r>
              <a:rPr lang="en-US" altLang="zh-TW" dirty="0" smtClean="0"/>
              <a:t> Fabric</a:t>
            </a:r>
            <a:r>
              <a:rPr lang="zh-TW" altLang="en-US" dirty="0"/>
              <a:t>的智能合約叫做</a:t>
            </a:r>
            <a:r>
              <a:rPr lang="en-US" altLang="zh-TW" dirty="0" err="1"/>
              <a:t>Chaincode</a:t>
            </a:r>
            <a:r>
              <a:rPr lang="zh-TW" altLang="en-US" dirty="0"/>
              <a:t>，所用的程式語言是</a:t>
            </a:r>
            <a:r>
              <a:rPr lang="en-US" altLang="zh-TW" dirty="0"/>
              <a:t>Go</a:t>
            </a:r>
            <a:r>
              <a:rPr lang="zh-TW" altLang="en-US" dirty="0"/>
              <a:t>語言，使用</a:t>
            </a:r>
            <a:r>
              <a:rPr lang="en-US" altLang="zh-TW" dirty="0"/>
              <a:t>Docker</a:t>
            </a:r>
            <a:r>
              <a:rPr lang="zh-TW" altLang="en-US" dirty="0"/>
              <a:t>容器來</a:t>
            </a:r>
            <a:r>
              <a:rPr lang="zh-TW" altLang="en-US" dirty="0" smtClean="0"/>
              <a:t>執行。</a:t>
            </a:r>
            <a:endParaRPr lang="en-US" altLang="zh-TW" dirty="0" smtClean="0"/>
          </a:p>
          <a:p>
            <a:endParaRPr lang="en-US" altLang="zh-TW" dirty="0" smtClean="0"/>
          </a:p>
          <a:p>
            <a:r>
              <a:rPr lang="zh-TW" altLang="en-US" dirty="0" smtClean="0"/>
              <a:t>以太坊使用</a:t>
            </a:r>
            <a:r>
              <a:rPr lang="zh-TW" altLang="en-US" dirty="0"/>
              <a:t>以太坊虛擬機器（</a:t>
            </a:r>
            <a:r>
              <a:rPr lang="en-US" altLang="zh-TW" dirty="0" err="1"/>
              <a:t>Ethereum</a:t>
            </a:r>
            <a:r>
              <a:rPr lang="en-US" altLang="zh-TW" dirty="0"/>
              <a:t> Virtual Machine</a:t>
            </a:r>
            <a:r>
              <a:rPr lang="zh-TW" altLang="en-US" dirty="0"/>
              <a:t>，</a:t>
            </a:r>
            <a:r>
              <a:rPr lang="en-US" altLang="zh-TW" dirty="0"/>
              <a:t>EVM</a:t>
            </a:r>
            <a:r>
              <a:rPr lang="zh-TW" altLang="en-US" dirty="0"/>
              <a:t>）來執行智能合約程式，開發用的程式語言則是</a:t>
            </a:r>
            <a:r>
              <a:rPr lang="en-US" altLang="zh-TW" dirty="0"/>
              <a:t>Solidity</a:t>
            </a:r>
            <a:r>
              <a:rPr lang="zh-TW" altLang="en-US" dirty="0" smtClean="0"/>
              <a:t>。</a:t>
            </a:r>
            <a:endParaRPr lang="en-US" altLang="zh-TW" dirty="0" smtClean="0"/>
          </a:p>
          <a:p>
            <a:endParaRPr lang="en-US" altLang="zh-TW" dirty="0"/>
          </a:p>
          <a:p>
            <a:r>
              <a:rPr lang="zh-TW" altLang="en-US" dirty="0" smtClean="0"/>
              <a:t>未來</a:t>
            </a:r>
            <a:r>
              <a:rPr lang="en-US" altLang="zh-TW" dirty="0" smtClean="0"/>
              <a:t>Fabric</a:t>
            </a:r>
            <a:r>
              <a:rPr lang="zh-TW" altLang="en-US" dirty="0" smtClean="0"/>
              <a:t>可能會接受</a:t>
            </a:r>
            <a:r>
              <a:rPr lang="zh-TW" altLang="en-US" dirty="0"/>
              <a:t>以太坊的</a:t>
            </a:r>
            <a:r>
              <a:rPr lang="en-US" altLang="zh-TW" dirty="0"/>
              <a:t>EVM</a:t>
            </a:r>
            <a:r>
              <a:rPr lang="zh-TW" altLang="en-US" dirty="0"/>
              <a:t>執行</a:t>
            </a:r>
            <a:r>
              <a:rPr lang="zh-TW" altLang="en-US" dirty="0" smtClean="0"/>
              <a:t>環境</a:t>
            </a:r>
            <a:r>
              <a:rPr lang="en-US" altLang="zh-TW" sz="2200" b="1" dirty="0" smtClean="0">
                <a:solidFill>
                  <a:srgbClr val="FF0000"/>
                </a:solidFill>
              </a:rPr>
              <a:t>(</a:t>
            </a:r>
            <a:r>
              <a:rPr lang="en-US" altLang="zh-TW" sz="2200" b="1" dirty="0" err="1" smtClean="0">
                <a:solidFill>
                  <a:srgbClr val="FF0000"/>
                </a:solidFill>
              </a:rPr>
              <a:t>Hyperledger</a:t>
            </a:r>
            <a:r>
              <a:rPr lang="en-US" altLang="zh-TW" sz="2200" b="1" dirty="0" smtClean="0">
                <a:solidFill>
                  <a:srgbClr val="FF0000"/>
                </a:solidFill>
              </a:rPr>
              <a:t> </a:t>
            </a:r>
            <a:r>
              <a:rPr lang="zh-TW" altLang="en-US" sz="2200" b="1" dirty="0">
                <a:solidFill>
                  <a:srgbClr val="FF0000"/>
                </a:solidFill>
              </a:rPr>
              <a:t>發布「</a:t>
            </a:r>
            <a:r>
              <a:rPr lang="en-US" altLang="zh-TW" sz="2200" b="1" dirty="0" err="1">
                <a:solidFill>
                  <a:srgbClr val="FF0000"/>
                </a:solidFill>
              </a:rPr>
              <a:t>Sawtooth</a:t>
            </a:r>
            <a:r>
              <a:rPr lang="en-US" altLang="zh-TW" sz="2200" b="1" dirty="0">
                <a:solidFill>
                  <a:srgbClr val="FF0000"/>
                </a:solidFill>
              </a:rPr>
              <a:t> </a:t>
            </a:r>
            <a:r>
              <a:rPr lang="en-US" altLang="zh-TW" sz="2200" b="1" dirty="0" err="1">
                <a:solidFill>
                  <a:srgbClr val="FF0000"/>
                </a:solidFill>
              </a:rPr>
              <a:t>Ethereum</a:t>
            </a:r>
            <a:r>
              <a:rPr lang="zh-TW" altLang="en-US" sz="2200" b="1" dirty="0">
                <a:solidFill>
                  <a:srgbClr val="FF0000"/>
                </a:solidFill>
              </a:rPr>
              <a:t>」技術 </a:t>
            </a:r>
            <a:r>
              <a:rPr lang="zh-TW" altLang="en-US" sz="2200" b="1" dirty="0" smtClean="0">
                <a:solidFill>
                  <a:srgbClr val="FF0000"/>
                </a:solidFill>
              </a:rPr>
              <a:t>，</a:t>
            </a:r>
            <a:r>
              <a:rPr lang="zh-TW" altLang="en-US" sz="2200" b="1" dirty="0">
                <a:solidFill>
                  <a:srgbClr val="FF0000"/>
                </a:solidFill>
              </a:rPr>
              <a:t>該計畫</a:t>
            </a:r>
            <a:r>
              <a:rPr lang="zh-TW" altLang="en-US" sz="2200" b="1" dirty="0" smtClean="0">
                <a:solidFill>
                  <a:srgbClr val="FF0000"/>
                </a:solidFill>
              </a:rPr>
              <a:t>目標為支援</a:t>
            </a:r>
            <a:r>
              <a:rPr lang="zh-TW" altLang="en-US" sz="2200" b="1" dirty="0">
                <a:solidFill>
                  <a:srgbClr val="FF0000"/>
                </a:solidFill>
              </a:rPr>
              <a:t>以太坊智能</a:t>
            </a:r>
            <a:r>
              <a:rPr lang="zh-TW" altLang="en-US" sz="2200" b="1" dirty="0" smtClean="0">
                <a:solidFill>
                  <a:srgbClr val="FF0000"/>
                </a:solidFill>
              </a:rPr>
              <a:t>合約  </a:t>
            </a:r>
            <a:r>
              <a:rPr lang="en-US" altLang="zh-TW" sz="2200" b="1" dirty="0" smtClean="0">
                <a:solidFill>
                  <a:srgbClr val="FF0000"/>
                </a:solidFill>
              </a:rPr>
              <a:t>2017/08 )</a:t>
            </a:r>
            <a:endParaRPr lang="zh-TW" altLang="en-US" sz="2200" b="1" dirty="0">
              <a:solidFill>
                <a:srgbClr val="FF0000"/>
              </a:solidFill>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93</a:t>
            </a:fld>
            <a:endParaRPr lang="zh-TW" altLang="en-US"/>
          </a:p>
        </p:txBody>
      </p:sp>
    </p:spTree>
    <p:extLst>
      <p:ext uri="{BB962C8B-B14F-4D97-AF65-F5344CB8AC3E}">
        <p14:creationId xmlns:p14="http://schemas.microsoft.com/office/powerpoint/2010/main" val="36104622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smtClean="0"/>
              <a:t>區塊鏈可促進大數據預測任務的自動化</a:t>
            </a:r>
            <a:endParaRPr lang="zh-TW" altLang="en-US" sz="3600" b="1" dirty="0"/>
          </a:p>
        </p:txBody>
      </p:sp>
      <p:sp>
        <p:nvSpPr>
          <p:cNvPr id="3" name="內容版面配置區 2"/>
          <p:cNvSpPr>
            <a:spLocks noGrp="1"/>
          </p:cNvSpPr>
          <p:nvPr>
            <p:ph idx="1"/>
          </p:nvPr>
        </p:nvSpPr>
        <p:spPr/>
        <p:txBody>
          <a:bodyPr>
            <a:normAutofit lnSpcReduction="10000"/>
          </a:bodyPr>
          <a:lstStyle/>
          <a:p>
            <a:r>
              <a:rPr lang="zh-TW" altLang="en-US" dirty="0" smtClean="0"/>
              <a:t>區塊鏈可將大數據預測行為透過智能合約轉變成具體行為</a:t>
            </a:r>
            <a:endParaRPr lang="en-US" altLang="zh-TW" dirty="0" smtClean="0"/>
          </a:p>
          <a:p>
            <a:endParaRPr lang="en-US" altLang="zh-TW" dirty="0"/>
          </a:p>
          <a:p>
            <a:r>
              <a:rPr lang="zh-TW" altLang="en-US" dirty="0" smtClean="0"/>
              <a:t>區塊鏈可以是探索人工智慧潛在途徑之一，可使系統自動化，並賦於系統運作權限</a:t>
            </a:r>
            <a:endParaRPr lang="en-US" altLang="zh-TW" dirty="0" smtClean="0"/>
          </a:p>
          <a:p>
            <a:endParaRPr lang="en-US" altLang="zh-TW" dirty="0"/>
          </a:p>
          <a:p>
            <a:r>
              <a:rPr lang="zh-TW" altLang="en-US" dirty="0" smtClean="0"/>
              <a:t>區塊鏈可以促成一種自動交易，讓系統上的多方參與，是過去人類未曾企及通用交易方式</a:t>
            </a:r>
            <a:endParaRPr lang="zh-TW" altLang="en-US" dirty="0"/>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94</a:t>
            </a:fld>
            <a:endParaRPr lang="zh-TW" altLang="en-US"/>
          </a:p>
        </p:txBody>
      </p:sp>
    </p:spTree>
    <p:extLst>
      <p:ext uri="{BB962C8B-B14F-4D97-AF65-F5344CB8AC3E}">
        <p14:creationId xmlns:p14="http://schemas.microsoft.com/office/powerpoint/2010/main" val="27046840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z="3600" dirty="0" smtClean="0"/>
              <a:t>相關應用 </a:t>
            </a:r>
            <a:r>
              <a:rPr lang="en-US" altLang="zh-TW" sz="3600" dirty="0" smtClean="0"/>
              <a:t>-</a:t>
            </a:r>
            <a:r>
              <a:rPr lang="zh-TW" altLang="en-US" sz="3600" dirty="0" smtClean="0"/>
              <a:t> 區</a:t>
            </a:r>
            <a:r>
              <a:rPr lang="zh-TW" altLang="en-US" sz="3600" dirty="0"/>
              <a:t>塊</a:t>
            </a:r>
            <a:r>
              <a:rPr lang="zh-TW" altLang="en-US" sz="3600" dirty="0" smtClean="0"/>
              <a:t>鏈</a:t>
            </a:r>
            <a:r>
              <a:rPr lang="zh-TW" altLang="en-US" sz="3600" dirty="0"/>
              <a:t>整合</a:t>
            </a:r>
            <a:r>
              <a:rPr lang="zh-TW" altLang="en-US" sz="3600" dirty="0" smtClean="0">
                <a:latin typeface="+mj-ea"/>
              </a:rPr>
              <a:t>醫院病人數據</a:t>
            </a:r>
            <a:r>
              <a:rPr lang="zh-TW" altLang="en-US" sz="3600" dirty="0">
                <a:latin typeface="+mj-ea"/>
              </a:rPr>
              <a:t>與</a:t>
            </a:r>
            <a:r>
              <a:rPr lang="zh-TW" altLang="en-US" sz="3600" dirty="0" smtClean="0">
                <a:latin typeface="+mj-ea"/>
              </a:rPr>
              <a:t>病歷</a:t>
            </a:r>
            <a:endParaRPr lang="zh-TW" altLang="en-US" sz="3600" dirty="0"/>
          </a:p>
        </p:txBody>
      </p:sp>
      <p:sp>
        <p:nvSpPr>
          <p:cNvPr id="3" name="內容版面配置區 2"/>
          <p:cNvSpPr>
            <a:spLocks noGrp="1"/>
          </p:cNvSpPr>
          <p:nvPr>
            <p:ph idx="1"/>
          </p:nvPr>
        </p:nvSpPr>
        <p:spPr>
          <a:xfrm>
            <a:off x="467544" y="1484784"/>
            <a:ext cx="8229600" cy="4209331"/>
          </a:xfrm>
        </p:spPr>
        <p:txBody>
          <a:bodyPr>
            <a:normAutofit fontScale="77500" lnSpcReduction="20000"/>
          </a:bodyPr>
          <a:lstStyle/>
          <a:p>
            <a:r>
              <a:rPr lang="zh-TW" altLang="en-US" dirty="0" smtClean="0">
                <a:latin typeface="+mj-ea"/>
                <a:ea typeface="+mj-ea"/>
              </a:rPr>
              <a:t>未來推廣 </a:t>
            </a:r>
            <a:r>
              <a:rPr lang="en-US" altLang="zh-TW" dirty="0" smtClean="0">
                <a:latin typeface="+mj-ea"/>
                <a:ea typeface="+mj-ea"/>
              </a:rPr>
              <a:t>:</a:t>
            </a:r>
            <a:r>
              <a:rPr lang="zh-TW" altLang="en-US" dirty="0">
                <a:latin typeface="+mj-ea"/>
                <a:ea typeface="+mj-ea"/>
              </a:rPr>
              <a:t> </a:t>
            </a:r>
            <a:r>
              <a:rPr lang="zh-TW" altLang="en-US" dirty="0" smtClean="0">
                <a:latin typeface="+mj-ea"/>
                <a:ea typeface="+mj-ea"/>
              </a:rPr>
              <a:t>醫療機構也</a:t>
            </a:r>
            <a:r>
              <a:rPr lang="zh-TW" altLang="en-US" dirty="0">
                <a:latin typeface="+mj-ea"/>
                <a:ea typeface="+mj-ea"/>
              </a:rPr>
              <a:t>能夠妥善運用區塊鏈技術，醫院中病人的數據、病歷等等都需要隱私</a:t>
            </a:r>
            <a:r>
              <a:rPr lang="zh-TW" altLang="en-US" b="1" dirty="0" smtClean="0">
                <a:latin typeface="+mj-ea"/>
                <a:ea typeface="+mj-ea"/>
              </a:rPr>
              <a:t>，</a:t>
            </a:r>
            <a:r>
              <a:rPr lang="zh-TW" altLang="en-US" b="1" dirty="0" smtClean="0">
                <a:solidFill>
                  <a:srgbClr val="FF0000"/>
                </a:solidFill>
                <a:latin typeface="+mj-ea"/>
                <a:ea typeface="+mj-ea"/>
              </a:rPr>
              <a:t>區</a:t>
            </a:r>
            <a:r>
              <a:rPr lang="zh-TW" altLang="en-US" b="1" dirty="0">
                <a:solidFill>
                  <a:srgbClr val="FF0000"/>
                </a:solidFill>
                <a:latin typeface="+mj-ea"/>
                <a:ea typeface="+mj-ea"/>
              </a:rPr>
              <a:t>塊鏈的不可竄改</a:t>
            </a:r>
            <a:r>
              <a:rPr lang="zh-TW" altLang="en-US" b="1" dirty="0" smtClean="0">
                <a:solidFill>
                  <a:srgbClr val="FF0000"/>
                </a:solidFill>
                <a:latin typeface="+mj-ea"/>
                <a:ea typeface="+mj-ea"/>
              </a:rPr>
              <a:t>性能讓</a:t>
            </a:r>
            <a:r>
              <a:rPr lang="zh-TW" altLang="en-US" b="1" dirty="0">
                <a:solidFill>
                  <a:srgbClr val="FF0000"/>
                </a:solidFill>
                <a:latin typeface="+mj-ea"/>
                <a:ea typeface="+mj-ea"/>
              </a:rPr>
              <a:t>病患</a:t>
            </a:r>
            <a:r>
              <a:rPr lang="zh-TW" altLang="en-US" b="1" dirty="0" smtClean="0">
                <a:solidFill>
                  <a:srgbClr val="FF0000"/>
                </a:solidFill>
                <a:latin typeface="+mj-ea"/>
                <a:ea typeface="+mj-ea"/>
              </a:rPr>
              <a:t>資料被</a:t>
            </a:r>
            <a:r>
              <a:rPr lang="zh-TW" altLang="en-US" b="1" dirty="0">
                <a:solidFill>
                  <a:srgbClr val="FF0000"/>
                </a:solidFill>
                <a:latin typeface="+mj-ea"/>
                <a:ea typeface="+mj-ea"/>
              </a:rPr>
              <a:t>保障</a:t>
            </a:r>
            <a:r>
              <a:rPr lang="zh-TW" altLang="en-US" dirty="0">
                <a:latin typeface="+mj-ea"/>
                <a:ea typeface="+mj-ea"/>
              </a:rPr>
              <a:t>，甚至未來能夠結合人工智慧，將病歷更進一步的導向智能諮詢、智能抓藥等</a:t>
            </a:r>
            <a:r>
              <a:rPr lang="zh-TW" altLang="en-US" dirty="0" smtClean="0">
                <a:latin typeface="+mj-ea"/>
                <a:ea typeface="+mj-ea"/>
              </a:rPr>
              <a:t>功能。</a:t>
            </a:r>
            <a:endParaRPr lang="en-US" altLang="zh-TW" dirty="0" smtClean="0">
              <a:latin typeface="+mj-ea"/>
              <a:ea typeface="+mj-ea"/>
            </a:endParaRPr>
          </a:p>
          <a:p>
            <a:endParaRPr lang="en-US" altLang="zh-TW" dirty="0">
              <a:solidFill>
                <a:srgbClr val="FF0000"/>
              </a:solidFill>
              <a:latin typeface="+mj-ea"/>
              <a:ea typeface="+mj-ea"/>
            </a:endParaRPr>
          </a:p>
          <a:p>
            <a:r>
              <a:rPr lang="zh-TW" altLang="en-US" dirty="0" smtClean="0">
                <a:latin typeface="+mj-ea"/>
                <a:ea typeface="+mj-ea"/>
              </a:rPr>
              <a:t>醫療需求需要大量</a:t>
            </a:r>
            <a:r>
              <a:rPr lang="zh-TW" altLang="en-US" dirty="0">
                <a:latin typeface="+mj-ea"/>
                <a:ea typeface="+mj-ea"/>
              </a:rPr>
              <a:t>的、可靠的安全資料，這樣的需求可以透過區</a:t>
            </a:r>
            <a:r>
              <a:rPr lang="zh-TW" altLang="en-US" dirty="0" smtClean="0">
                <a:latin typeface="+mj-ea"/>
                <a:ea typeface="+mj-ea"/>
              </a:rPr>
              <a:t>塊鏈技術</a:t>
            </a:r>
            <a:r>
              <a:rPr lang="zh-TW" altLang="en-US" dirty="0">
                <a:latin typeface="+mj-ea"/>
                <a:ea typeface="+mj-ea"/>
              </a:rPr>
              <a:t>來滿足，在醫療費用越來越高的此刻</a:t>
            </a:r>
            <a:r>
              <a:rPr lang="zh-TW" altLang="en-US" dirty="0" smtClean="0">
                <a:latin typeface="+mj-ea"/>
                <a:ea typeface="+mj-ea"/>
              </a:rPr>
              <a:t>，</a:t>
            </a:r>
            <a:r>
              <a:rPr lang="zh-TW" altLang="en-US" b="1" dirty="0" smtClean="0">
                <a:solidFill>
                  <a:srgbClr val="FF0000"/>
                </a:solidFill>
                <a:latin typeface="+mj-ea"/>
                <a:ea typeface="+mj-ea"/>
              </a:rPr>
              <a:t>結合</a:t>
            </a:r>
            <a:r>
              <a:rPr lang="zh-TW" altLang="en-US" b="1" dirty="0">
                <a:solidFill>
                  <a:srgbClr val="FF0000"/>
                </a:solidFill>
                <a:latin typeface="+mj-ea"/>
                <a:ea typeface="+mj-ea"/>
              </a:rPr>
              <a:t>人工智慧區塊鏈的醫療保健</a:t>
            </a:r>
            <a:r>
              <a:rPr lang="zh-TW" altLang="en-US" b="1" dirty="0" smtClean="0">
                <a:solidFill>
                  <a:srgbClr val="FF0000"/>
                </a:solidFill>
                <a:latin typeface="+mj-ea"/>
                <a:ea typeface="+mj-ea"/>
              </a:rPr>
              <a:t>服務非常值得</a:t>
            </a:r>
            <a:r>
              <a:rPr lang="zh-TW" altLang="en-US" b="1" dirty="0">
                <a:solidFill>
                  <a:srgbClr val="FF0000"/>
                </a:solidFill>
                <a:latin typeface="+mj-ea"/>
                <a:ea typeface="+mj-ea"/>
              </a:rPr>
              <a:t>我們期待</a:t>
            </a:r>
            <a:r>
              <a:rPr lang="zh-TW" altLang="en-US" dirty="0" smtClean="0">
                <a:latin typeface="+mj-ea"/>
                <a:ea typeface="+mj-ea"/>
              </a:rPr>
              <a:t>。</a:t>
            </a:r>
            <a:endParaRPr lang="en-US" altLang="zh-TW" dirty="0" smtClean="0">
              <a:latin typeface="+mj-ea"/>
              <a:ea typeface="+mj-ea"/>
            </a:endParaRPr>
          </a:p>
          <a:p>
            <a:endParaRPr lang="en-US" altLang="zh-TW" dirty="0">
              <a:latin typeface="+mj-ea"/>
              <a:ea typeface="+mj-ea"/>
            </a:endParaRPr>
          </a:p>
          <a:p>
            <a:r>
              <a:rPr lang="zh-TW" altLang="en-US" b="1" dirty="0">
                <a:solidFill>
                  <a:srgbClr val="FF0000"/>
                </a:solidFill>
              </a:rPr>
              <a:t>健康區塊鏈填補全民健保缺口 </a:t>
            </a:r>
            <a:r>
              <a:rPr lang="en-US" altLang="zh-TW" dirty="0" smtClean="0">
                <a:latin typeface="+mj-ea"/>
                <a:ea typeface="+mj-ea"/>
              </a:rPr>
              <a:t>http</a:t>
            </a:r>
            <a:r>
              <a:rPr lang="en-US" altLang="zh-TW" dirty="0">
                <a:latin typeface="+mj-ea"/>
                <a:ea typeface="+mj-ea"/>
              </a:rPr>
              <a:t>://www.chinatimes.com/realtimenews/20161027001811-260410</a:t>
            </a:r>
            <a:endParaRPr lang="zh-TW" altLang="en-US" dirty="0">
              <a:latin typeface="+mj-ea"/>
              <a:ea typeface="+mj-ea"/>
            </a:endParaRPr>
          </a:p>
          <a:p>
            <a:endParaRPr lang="en-US" altLang="zh-TW" dirty="0" smtClean="0">
              <a:latin typeface="+mj-ea"/>
              <a:ea typeface="+mj-ea"/>
            </a:endParaRPr>
          </a:p>
        </p:txBody>
      </p:sp>
      <p:sp>
        <p:nvSpPr>
          <p:cNvPr id="4" name="投影片編號版面配置區 3"/>
          <p:cNvSpPr>
            <a:spLocks noGrp="1"/>
          </p:cNvSpPr>
          <p:nvPr>
            <p:ph type="sldNum" sz="quarter" idx="12"/>
          </p:nvPr>
        </p:nvSpPr>
        <p:spPr/>
        <p:txBody>
          <a:bodyPr/>
          <a:lstStyle/>
          <a:p>
            <a:fld id="{98DC5E68-8E8F-413E-B9EF-039BBE8E841D}" type="slidenum">
              <a:rPr lang="zh-TW" altLang="en-US" smtClean="0"/>
              <a:t>95</a:t>
            </a:fld>
            <a:endParaRPr lang="zh-TW" altLang="en-US" dirty="0"/>
          </a:p>
        </p:txBody>
      </p:sp>
    </p:spTree>
    <p:extLst>
      <p:ext uri="{BB962C8B-B14F-4D97-AF65-F5344CB8AC3E}">
        <p14:creationId xmlns:p14="http://schemas.microsoft.com/office/powerpoint/2010/main" val="8093575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2070</TotalTime>
  <Words>5580</Words>
  <Application>Microsoft Office PowerPoint</Application>
  <PresentationFormat>如螢幕大小 (4:3)</PresentationFormat>
  <Paragraphs>483</Paragraphs>
  <Slides>95</Slides>
  <Notes>0</Notes>
  <HiddenSlides>0</HiddenSlides>
  <MMClips>0</MMClips>
  <ScaleCrop>false</ScaleCrop>
  <HeadingPairs>
    <vt:vector size="4" baseType="variant">
      <vt:variant>
        <vt:lpstr>佈景主題</vt:lpstr>
      </vt:variant>
      <vt:variant>
        <vt:i4>1</vt:i4>
      </vt:variant>
      <vt:variant>
        <vt:lpstr>投影片標題</vt:lpstr>
      </vt:variant>
      <vt:variant>
        <vt:i4>95</vt:i4>
      </vt:variant>
    </vt:vector>
  </HeadingPairs>
  <TitlesOfParts>
    <vt:vector size="96" baseType="lpstr">
      <vt:lpstr>Office 佈景主題</vt:lpstr>
      <vt:lpstr>基於區塊鏈2.0智慧素養教育合約的初探研究</vt:lpstr>
      <vt:lpstr>PowerPoint 簡報</vt:lpstr>
      <vt:lpstr>文獻討論</vt:lpstr>
      <vt:lpstr>區塊鏈 = The Trust Machine</vt:lpstr>
      <vt:lpstr>區塊鏈</vt:lpstr>
      <vt:lpstr>區塊鏈運用到的概念環環相扣</vt:lpstr>
      <vt:lpstr>比特幣值多少錢挖礦才划算？</vt:lpstr>
      <vt:lpstr>Bitcoin Hash rate</vt:lpstr>
      <vt:lpstr>挖礦算力計算器 </vt:lpstr>
      <vt:lpstr>Bitcoin Difficulty 2018/05</vt:lpstr>
      <vt:lpstr>Bitcoin Difficulty 2018/07</vt:lpstr>
      <vt:lpstr>BTC、ETH 報價 2018/05</vt:lpstr>
      <vt:lpstr>PowerPoint 簡報</vt:lpstr>
      <vt:lpstr>PowerPoint 簡報</vt:lpstr>
      <vt:lpstr>金融海嘯促使區塊鏈發展</vt:lpstr>
      <vt:lpstr>PowerPoint 簡報</vt:lpstr>
      <vt:lpstr>隱私權 - 健康區塊鏈的觀念啟發</vt:lpstr>
      <vt:lpstr>報告內容</vt:lpstr>
      <vt:lpstr>雅浦島的巨大石幣 類似現代網路交易</vt:lpstr>
      <vt:lpstr>PowerPoint 簡報</vt:lpstr>
      <vt:lpstr>拉伊石幣的交易類似現代網路交易</vt:lpstr>
      <vt:lpstr>拉伊石幣交易的啟示</vt:lpstr>
      <vt:lpstr>區塊鏈 1.0、2.0、3 .0</vt:lpstr>
      <vt:lpstr>PowerPoint 簡報</vt:lpstr>
      <vt:lpstr>新一代的網路革命</vt:lpstr>
      <vt:lpstr>大家期待中的下一代網路革命</vt:lpstr>
      <vt:lpstr>網路傳遞「資訊」區塊鏈傳遞「價值」</vt:lpstr>
      <vt:lpstr>中本聰-Bitcoin</vt:lpstr>
      <vt:lpstr>數位貨幣系統二大難題</vt:lpstr>
      <vt:lpstr>區塊鏈運用到的概念環環相扣</vt:lpstr>
      <vt:lpstr>P2P 電子交易</vt:lpstr>
      <vt:lpstr>區塊鏈集結密碼學P2P架構的公開帳本</vt:lpstr>
      <vt:lpstr>分散式  Distributed</vt:lpstr>
      <vt:lpstr>PowerPoint 簡報</vt:lpstr>
      <vt:lpstr>分散式資料庫</vt:lpstr>
      <vt:lpstr>拜占庭將軍信任問題  ( The Byzantine Generals Problem )</vt:lpstr>
      <vt:lpstr>拜占庭將軍信任問題</vt:lpstr>
      <vt:lpstr>Reclaiming Disk Space</vt:lpstr>
      <vt:lpstr>區塊中的交易資訊</vt:lpstr>
      <vt:lpstr>PowerPoint 簡報</vt:lpstr>
      <vt:lpstr>區塊鏈交易確認流程圖</vt:lpstr>
      <vt:lpstr>以太錢包 : Ethereum Wallet</vt:lpstr>
      <vt:lpstr>區塊鏈在教育領域上的實際應用</vt:lpstr>
      <vt:lpstr>PowerPoint 簡報</vt:lpstr>
      <vt:lpstr>區塊鏈透明助學</vt:lpstr>
      <vt:lpstr>PowerPoint 簡報</vt:lpstr>
      <vt:lpstr>數位文憑+區塊鏈技術</vt:lpstr>
      <vt:lpstr>PowerPoint 簡報</vt:lpstr>
      <vt:lpstr>區塊鏈在畢業證書上的應用</vt:lpstr>
      <vt:lpstr>智慧素養教育合約流程圖</vt:lpstr>
      <vt:lpstr>教育合約+區塊鏈技術 (1)</vt:lpstr>
      <vt:lpstr>PowerPoint 簡報</vt:lpstr>
      <vt:lpstr>教育合約+區塊鏈技術 (2)</vt:lpstr>
      <vt:lpstr>PowerPoint 簡報</vt:lpstr>
      <vt:lpstr>區塊鏈市場3大主流</vt:lpstr>
      <vt:lpstr>以太坊 Ethereum 區塊鏈 2.0</vt:lpstr>
      <vt:lpstr>以太坊 - 區塊鏈2.0 </vt:lpstr>
      <vt:lpstr>以太坊 - 區塊鏈2.0 </vt:lpstr>
      <vt:lpstr>PowerPoint 簡報</vt:lpstr>
      <vt:lpstr>智能合約 Smart Contract</vt:lpstr>
      <vt:lpstr>智能合約 : 執行於EVM的程式</vt:lpstr>
      <vt:lpstr>PowerPoint 簡報</vt:lpstr>
      <vt:lpstr>去中心化架構。 </vt:lpstr>
      <vt:lpstr>Solidity : smart contract on line</vt:lpstr>
      <vt:lpstr>PowerPoint 簡報</vt:lpstr>
      <vt:lpstr>區塊鏈技術-小結</vt:lpstr>
      <vt:lpstr>素養、智能合約、區塊鏈技術</vt:lpstr>
      <vt:lpstr>舉例 :線上學習智慧素養教育合約</vt:lpstr>
      <vt:lpstr>例子 :線上學習智慧素養教育合約</vt:lpstr>
      <vt:lpstr>PowerPoint 簡報</vt:lpstr>
      <vt:lpstr>PowerPoint 簡報</vt:lpstr>
      <vt:lpstr>PowerPoint 簡報</vt:lpstr>
      <vt:lpstr>PowerPoint 簡報</vt:lpstr>
      <vt:lpstr>創建者 : 發布智能合約</vt:lpstr>
      <vt:lpstr>PowerPoint 簡報</vt:lpstr>
      <vt:lpstr>創建者 : Solidity程式碼佈署</vt:lpstr>
      <vt:lpstr>創建者 : Smart Contracts </vt:lpstr>
      <vt:lpstr>PowerPoint 簡報</vt:lpstr>
      <vt:lpstr>創建者 :智能合約發布成功</vt:lpstr>
      <vt:lpstr>創建者 : Watch Smart Contract</vt:lpstr>
      <vt:lpstr>使用者 : Watch Contract</vt:lpstr>
      <vt:lpstr>使用者 : Watch Contract</vt:lpstr>
      <vt:lpstr>PowerPoint 簡報</vt:lpstr>
      <vt:lpstr>PowerPoint 簡報</vt:lpstr>
      <vt:lpstr>PowerPoint 簡報</vt:lpstr>
      <vt:lpstr>PowerPoint 簡報</vt:lpstr>
      <vt:lpstr>PowerPoint 簡報</vt:lpstr>
      <vt:lpstr>Etherscan : 查詢交易內容</vt:lpstr>
      <vt:lpstr>Account  0xFBdaF1f76617B879714f3b1a227E661f416a6f03</vt:lpstr>
      <vt:lpstr>  Contract  0x65F69D82Ed403adE1478f563957C22b1a7B03A81</vt:lpstr>
      <vt:lpstr>待解問題與未來推廣</vt:lpstr>
      <vt:lpstr>待解問題</vt:lpstr>
      <vt:lpstr>智能合約的戰場</vt:lpstr>
      <vt:lpstr>區塊鏈可促進大數據預測任務的自動化</vt:lpstr>
      <vt:lpstr>相關應用 - 區塊鏈整合醫院病人數據與病歷</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區塊鏈 2.0 Ethereum</dc:title>
  <dc:creator>user</dc:creator>
  <cp:lastModifiedBy>user</cp:lastModifiedBy>
  <cp:revision>639</cp:revision>
  <dcterms:created xsi:type="dcterms:W3CDTF">2018-05-02T06:58:14Z</dcterms:created>
  <dcterms:modified xsi:type="dcterms:W3CDTF">2018-07-30T05:00:23Z</dcterms:modified>
</cp:coreProperties>
</file>